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7"/>
  </p:notesMasterIdLst>
  <p:handoutMasterIdLst>
    <p:handoutMasterId r:id="rId38"/>
  </p:handoutMasterIdLst>
  <p:sldIdLst>
    <p:sldId id="326" r:id="rId3"/>
    <p:sldId id="258" r:id="rId4"/>
    <p:sldId id="302" r:id="rId5"/>
    <p:sldId id="259" r:id="rId6"/>
    <p:sldId id="260" r:id="rId7"/>
    <p:sldId id="327" r:id="rId8"/>
    <p:sldId id="328" r:id="rId9"/>
    <p:sldId id="261" r:id="rId10"/>
    <p:sldId id="262" r:id="rId11"/>
    <p:sldId id="304" r:id="rId12"/>
    <p:sldId id="263" r:id="rId13"/>
    <p:sldId id="264" r:id="rId14"/>
    <p:sldId id="265"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33CC"/>
    <a:srgbClr val="0000FF"/>
    <a:srgbClr val="3636A8"/>
    <a:srgbClr val="32329A"/>
    <a:srgbClr val="432D2D"/>
    <a:srgbClr val="AB864F"/>
    <a:srgbClr val="54B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128"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417FA6-6EC2-4CB8-AC2E-B1B036F6A622}" type="datetimeFigureOut">
              <a:rPr lang="en-CA" smtClean="0"/>
              <a:pPr/>
              <a:t>2020-01-09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82B1BF-DE1F-4337-9422-8F9F86B636DF}" type="slidenum">
              <a:rPr lang="en-CA" smtClean="0"/>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620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6800"/>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14</a:t>
            </a:fld>
            <a:endParaRPr lang="en-US" sz="1200" b="0" i="0" u="none">
              <a:solidFill>
                <a:srgbClr val="000000"/>
              </a:solidFill>
              <a:latin typeface="Arial"/>
              <a:ea typeface="Arial"/>
              <a:cs typeface="Arial"/>
              <a:sym typeface="Arial"/>
            </a:endParaRPr>
          </a:p>
        </p:txBody>
      </p:sp>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88" name="Shape 188"/>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16</a:t>
            </a:fld>
            <a:endParaRPr lang="en-US" sz="1200" b="0" i="0" u="none">
              <a:solidFill>
                <a:srgbClr val="000000"/>
              </a:solidFill>
              <a:latin typeface="Arial"/>
              <a:ea typeface="Arial"/>
              <a:cs typeface="Arial"/>
              <a:sym typeface="Arial"/>
            </a:endParaRPr>
          </a:p>
        </p:txBody>
      </p:sp>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203" name="Shape 203"/>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19</a:t>
            </a:fld>
            <a:endParaRPr lang="en-US" sz="1200" b="0" i="0" u="none">
              <a:solidFill>
                <a:srgbClr val="000000"/>
              </a:solidFill>
              <a:latin typeface="Arial"/>
              <a:ea typeface="Arial"/>
              <a:cs typeface="Arial"/>
              <a:sym typeface="Arial"/>
            </a:endParaRPr>
          </a:p>
        </p:txBody>
      </p:sp>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228" name="Shape 228"/>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4" name="Shape 244"/>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9" name="Shape 269"/>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29</a:t>
            </a:fld>
            <a:endParaRPr lang="en-US" sz="1200" b="0" i="0" u="none">
              <a:solidFill>
                <a:srgbClr val="000000"/>
              </a:solidFill>
              <a:latin typeface="Arial"/>
              <a:ea typeface="Arial"/>
              <a:cs typeface="Arial"/>
              <a:sym typeface="Arial"/>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278" name="Shape 278"/>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30</a:t>
            </a:fld>
            <a:endParaRPr lang="en-US" sz="1200" b="0" i="0" u="none">
              <a:solidFill>
                <a:srgbClr val="000000"/>
              </a:solidFill>
              <a:latin typeface="Arial"/>
              <a:ea typeface="Arial"/>
              <a:cs typeface="Arial"/>
              <a:sym typeface="Arial"/>
            </a:endParaRP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288" name="Shape 288"/>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7" name="Shape 307"/>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4</a:t>
            </a:fld>
            <a:endParaRPr lang="en-US" sz="1200" b="0" i="0" u="none">
              <a:solidFill>
                <a:srgbClr val="000000"/>
              </a:solidFill>
              <a:latin typeface="Arial"/>
              <a:ea typeface="Arial"/>
              <a:cs typeface="Arial"/>
              <a:sym typeface="Arial"/>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13" name="Shape 113"/>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32</a:t>
            </a:fld>
            <a:endParaRPr lang="en-US" sz="1200" b="0" i="0" u="none">
              <a:solidFill>
                <a:srgbClr val="000000"/>
              </a:solidFill>
              <a:latin typeface="Arial"/>
              <a:ea typeface="Arial"/>
              <a:cs typeface="Arial"/>
              <a:sym typeface="Arial"/>
            </a:endParaRPr>
          </a:p>
        </p:txBody>
      </p:sp>
      <p:sp>
        <p:nvSpPr>
          <p:cNvPr id="314" name="Shape 3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315" name="Shape 315"/>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33</a:t>
            </a:fld>
            <a:endParaRPr lang="en-US" sz="1200" b="0" i="0" u="none">
              <a:solidFill>
                <a:srgbClr val="000000"/>
              </a:solidFill>
              <a:latin typeface="Arial"/>
              <a:ea typeface="Arial"/>
              <a:cs typeface="Arial"/>
              <a:sym typeface="Arial"/>
            </a:endParaRPr>
          </a:p>
        </p:txBody>
      </p:sp>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324" name="Shape 324"/>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8" name="Shape 128"/>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6</a:t>
            </a:fld>
            <a:endParaRPr lang="en-US"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9</a:t>
            </a:fld>
            <a:endParaRPr lang="en-US" sz="1200" b="0" i="0" u="none">
              <a:solidFill>
                <a:srgbClr val="000000"/>
              </a:solidFill>
              <a:latin typeface="Arial"/>
              <a:ea typeface="Arial"/>
              <a:cs typeface="Arial"/>
              <a:sym typeface="Arial"/>
            </a:endParaRPr>
          </a:p>
        </p:txBody>
      </p:sp>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47" name="Shape 147"/>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7" name="Shape 157"/>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txBox="1">
            <a:spLocks noGrp="1"/>
          </p:cNvSpPr>
          <p:nvPr>
            <p:ph type="sldNum" idx="12"/>
          </p:nvPr>
        </p:nvSpPr>
        <p:spPr>
          <a:xfrm>
            <a:off x="3886200" y="8686800"/>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pPr lvl="0">
                <a:spcBef>
                  <a:spcPts val="0"/>
                </a:spcBef>
                <a:buClr>
                  <a:srgbClr val="000000"/>
                </a:buClr>
                <a:buSzPct val="25000"/>
                <a:buFont typeface="Arial"/>
                <a:buNone/>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ct val="25000"/>
                <a:buFont typeface="Arial"/>
                <a:buNone/>
              </a:pPr>
              <a:t>13</a:t>
            </a:fld>
            <a:endParaRPr lang="en-US" sz="1200" b="0" i="0" u="none">
              <a:solidFill>
                <a:srgbClr val="000000"/>
              </a:solidFill>
              <a:latin typeface="Arial"/>
              <a:ea typeface="Arial"/>
              <a:cs typeface="Arial"/>
              <a:sym typeface="Arial"/>
            </a:endParaRPr>
          </a:p>
        </p:txBody>
      </p:sp>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5" name="Shape 175"/>
          <p:cNvSpPr txBox="1">
            <a:spLocks noGrp="1"/>
          </p:cNvSpPr>
          <p:nvPr>
            <p:ph type="body" idx="1"/>
          </p:nvPr>
        </p:nvSpPr>
        <p:spPr>
          <a:xfrm>
            <a:off x="685800" y="4343400"/>
            <a:ext cx="5486399" cy="411480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endParaRPr sz="18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Shape 3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85800" y="6096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6" name="Shape 86"/>
          <p:cNvSpPr txBox="1">
            <a:spLocks noGrp="1"/>
          </p:cNvSpPr>
          <p:nvPr>
            <p:ph type="body" idx="1"/>
          </p:nvPr>
        </p:nvSpPr>
        <p:spPr>
          <a:xfrm>
            <a:off x="685800" y="1981200"/>
            <a:ext cx="7772400" cy="41148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Shape 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rot="5400000">
            <a:off x="4743450" y="2381249"/>
            <a:ext cx="5486399" cy="19431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4" name="Shape 34"/>
          <p:cNvSpPr txBox="1">
            <a:spLocks noGrp="1"/>
          </p:cNvSpPr>
          <p:nvPr>
            <p:ph type="body" idx="1"/>
          </p:nvPr>
        </p:nvSpPr>
        <p:spPr>
          <a:xfrm rot="5400000">
            <a:off x="781050" y="514349"/>
            <a:ext cx="5486399" cy="56769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85800" y="6096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rot="5400000">
            <a:off x="2514599" y="152399"/>
            <a:ext cx="4114800" cy="77724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6" name="Shape 46"/>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85800" y="6096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3" name="Shape 73"/>
          <p:cNvSpPr txBox="1">
            <a:spLocks noGrp="1"/>
          </p:cNvSpPr>
          <p:nvPr>
            <p:ph type="body" idx="1"/>
          </p:nvPr>
        </p:nvSpPr>
        <p:spPr>
          <a:xfrm>
            <a:off x="685800" y="1981200"/>
            <a:ext cx="3809999" cy="41148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body" idx="2"/>
          </p:nvPr>
        </p:nvSpPr>
        <p:spPr>
          <a:xfrm>
            <a:off x="4648200" y="1981200"/>
            <a:ext cx="3809999" cy="41148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0" y="0"/>
            <a:ext cx="9144000" cy="609599"/>
          </a:xfrm>
          <a:prstGeom prst="rect">
            <a:avLst/>
          </a:prstGeom>
          <a:solidFill>
            <a:schemeClr val="lt1">
              <a:alpha val="30588"/>
            </a:schemeClr>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sp>
        <p:nvSpPr>
          <p:cNvPr id="11" name="Shape 11"/>
          <p:cNvSpPr txBox="1"/>
          <p:nvPr/>
        </p:nvSpPr>
        <p:spPr>
          <a:xfrm>
            <a:off x="0" y="0"/>
            <a:ext cx="9144000" cy="609599"/>
          </a:xfrm>
          <a:prstGeom prst="rect">
            <a:avLst/>
          </a:prstGeom>
          <a:solidFill>
            <a:srgbClr val="C35F5D"/>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85800" y="609600"/>
            <a:ext cx="77724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body" idx="1"/>
          </p:nvPr>
        </p:nvSpPr>
        <p:spPr>
          <a:xfrm>
            <a:off x="685800" y="1981200"/>
            <a:ext cx="7772400" cy="41148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685800" y="6248400"/>
            <a:ext cx="19049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124200" y="6248400"/>
            <a:ext cx="2895600"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4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4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6553200" y="6248400"/>
            <a:ext cx="19049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Arial"/>
                <a:buNone/>
              </a:pPr>
              <a:t>‹#›</a:t>
            </a:fld>
            <a:endParaRPr lang="en-US" sz="1400" b="0" i="0" u="none">
              <a:solidFill>
                <a:schemeClr val="dk1"/>
              </a:solidFill>
              <a:latin typeface="Arial"/>
              <a:ea typeface="Arial"/>
              <a:cs typeface="Arial"/>
              <a:sym typeface="Arial"/>
            </a:endParaRPr>
          </a:p>
        </p:txBody>
      </p:sp>
      <p:sp>
        <p:nvSpPr>
          <p:cNvPr id="26" name="Shape 26"/>
          <p:cNvSpPr txBox="1"/>
          <p:nvPr/>
        </p:nvSpPr>
        <p:spPr>
          <a:xfrm>
            <a:off x="0" y="0"/>
            <a:ext cx="9144000" cy="609599"/>
          </a:xfrm>
          <a:prstGeom prst="rect">
            <a:avLst/>
          </a:prstGeom>
          <a:solidFill>
            <a:srgbClr val="C35F5D"/>
          </a:solid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1.gif"/><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4.gif"/><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gif"/><Relationship Id="rId4" Type="http://schemas.openxmlformats.org/officeDocument/2006/relationships/image" Target="../media/image32.png"/><Relationship Id="rId9" Type="http://schemas.openxmlformats.org/officeDocument/2006/relationships/image" Target="../media/image37.gif"/></Relationships>
</file>

<file path=ppt/slides/_rels/slide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gif"/><Relationship Id="rId7" Type="http://schemas.openxmlformats.org/officeDocument/2006/relationships/hyperlink" Target="https://media.giphy.com/media/9uJ48mX6uCQwWhEblk/giphy.gi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gif"/><Relationship Id="rId4" Type="http://schemas.openxmlformats.org/officeDocument/2006/relationships/image" Target="../media/image48.gif"/><Relationship Id="rId9" Type="http://schemas.openxmlformats.org/officeDocument/2006/relationships/image" Target="../media/image52.gif"/></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569913"/>
            <a:ext cx="9144000" cy="6288087"/>
          </a:xfrm>
          <a:prstGeom prst="rect">
            <a:avLst/>
          </a:prstGeom>
          <a:noFill/>
          <a:ln w="9525">
            <a:noFill/>
            <a:miter lim="800000"/>
            <a:headEnd/>
            <a:tailEnd/>
          </a:ln>
          <a:effectLst/>
        </p:spPr>
      </p:pic>
      <p:sp>
        <p:nvSpPr>
          <p:cNvPr id="6" name="TextBox 5"/>
          <p:cNvSpPr txBox="1"/>
          <p:nvPr/>
        </p:nvSpPr>
        <p:spPr>
          <a:xfrm>
            <a:off x="1752600" y="5661248"/>
            <a:ext cx="7391400" cy="1431161"/>
          </a:xfrm>
          <a:prstGeom prst="rect">
            <a:avLst/>
          </a:prstGeom>
          <a:noFill/>
        </p:spPr>
        <p:txBody>
          <a:bodyPr wrap="square" rtlCol="0">
            <a:spAutoFit/>
          </a:bodyPr>
          <a:lstStyle/>
          <a:p>
            <a:r>
              <a:rPr lang="en-CA" sz="3100" b="1">
                <a:solidFill>
                  <a:schemeClr val="bg1"/>
                </a:solidFill>
                <a:latin typeface="+mj-lt"/>
              </a:rPr>
              <a:t>Unit 1: </a:t>
            </a:r>
            <a:r>
              <a:rPr lang="en-CA" sz="3100" b="1" dirty="0">
                <a:solidFill>
                  <a:schemeClr val="bg1"/>
                </a:solidFill>
                <a:latin typeface="+mj-lt"/>
              </a:rPr>
              <a:t>Radiation and Spectra (Part I)</a:t>
            </a:r>
          </a:p>
          <a:p>
            <a:r>
              <a:rPr lang="en-CA" sz="2800" b="1" dirty="0">
                <a:solidFill>
                  <a:schemeClr val="bg1"/>
                </a:solidFill>
                <a:latin typeface="+mj-lt"/>
              </a:rPr>
              <a:t>Chapter 5.1 - 5.2 </a:t>
            </a:r>
          </a:p>
          <a:p>
            <a:r>
              <a:rPr lang="en-CA" sz="2800" b="1" dirty="0">
                <a:solidFill>
                  <a:schemeClr val="bg1"/>
                </a:solidFill>
                <a:latin typeface="+mj-lt"/>
              </a:rPr>
              <a:t>				</a:t>
            </a:r>
          </a:p>
        </p:txBody>
      </p:sp>
      <p:sp>
        <p:nvSpPr>
          <p:cNvPr id="7" name="TextBox 6"/>
          <p:cNvSpPr txBox="1"/>
          <p:nvPr/>
        </p:nvSpPr>
        <p:spPr>
          <a:xfrm>
            <a:off x="0" y="0"/>
            <a:ext cx="9144000" cy="584775"/>
          </a:xfrm>
          <a:prstGeom prst="rect">
            <a:avLst/>
          </a:prstGeom>
          <a:solidFill>
            <a:srgbClr val="F08080"/>
          </a:solidFill>
        </p:spPr>
        <p:txBody>
          <a:bodyPr wrap="square" rtlCol="0">
            <a:spAutoFit/>
          </a:bodyPr>
          <a:lstStyle/>
          <a:p>
            <a:r>
              <a:rPr lang="en-CA" sz="3200" b="1" dirty="0">
                <a:solidFill>
                  <a:schemeClr val="bg1"/>
                </a:solidFill>
                <a:latin typeface="+mj-lt"/>
              </a:rPr>
              <a:t>Introductory Astronomy </a:t>
            </a:r>
            <a:r>
              <a:rPr lang="en-CA" sz="3200" b="1">
                <a:solidFill>
                  <a:schemeClr val="bg1"/>
                </a:solidFill>
                <a:latin typeface="+mj-lt"/>
              </a:rPr>
              <a:t>(PHYS1010-01)</a:t>
            </a:r>
            <a:endParaRPr lang="en-CA" sz="3200" b="1" dirty="0">
              <a:solidFill>
                <a:schemeClr val="bg1"/>
              </a:solidFill>
              <a:latin typeface="+mj-lt"/>
            </a:endParaRPr>
          </a:p>
        </p:txBody>
      </p:sp>
      <p:pic>
        <p:nvPicPr>
          <p:cNvPr id="1028" name="Picture 4" descr="Related image"/>
          <p:cNvPicPr>
            <a:picLocks noChangeAspect="1" noChangeArrowheads="1"/>
          </p:cNvPicPr>
          <p:nvPr/>
        </p:nvPicPr>
        <p:blipFill>
          <a:blip r:embed="rId3" cstate="print"/>
          <a:srcRect/>
          <a:stretch>
            <a:fillRect/>
          </a:stretch>
        </p:blipFill>
        <p:spPr bwMode="auto">
          <a:xfrm>
            <a:off x="8388424" y="0"/>
            <a:ext cx="755576" cy="93520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49"/>
          <p:cNvPicPr preferRelativeResize="0"/>
          <p:nvPr/>
        </p:nvPicPr>
        <p:blipFill rotWithShape="1">
          <a:blip r:embed="rId2">
            <a:alphaModFix/>
          </a:blip>
          <a:srcRect b="2506"/>
          <a:stretch/>
        </p:blipFill>
        <p:spPr>
          <a:xfrm>
            <a:off x="2627784" y="1085625"/>
            <a:ext cx="6516214" cy="5412000"/>
          </a:xfrm>
          <a:prstGeom prst="rect">
            <a:avLst/>
          </a:prstGeom>
          <a:noFill/>
          <a:ln>
            <a:noFill/>
          </a:ln>
        </p:spPr>
      </p:pic>
      <p:sp>
        <p:nvSpPr>
          <p:cNvPr id="4" name="Shape 154"/>
          <p:cNvSpPr txBox="1"/>
          <p:nvPr/>
        </p:nvSpPr>
        <p:spPr>
          <a:xfrm>
            <a:off x="0" y="620688"/>
            <a:ext cx="9144000" cy="3384376"/>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pPr>
            <a:r>
              <a:rPr lang="en-US" sz="2300" dirty="0">
                <a:solidFill>
                  <a:schemeClr val="dk1"/>
                </a:solidFill>
              </a:rPr>
              <a:t>Wave disturbance travels and can transmit energy from impact </a:t>
            </a:r>
          </a:p>
          <a:p>
            <a:pPr lvl="0" rtl="0">
              <a:spcBef>
                <a:spcPts val="0"/>
              </a:spcBef>
              <a:buNone/>
            </a:pPr>
            <a:r>
              <a:rPr lang="en-US" sz="2300" dirty="0">
                <a:solidFill>
                  <a:schemeClr val="dk1"/>
                </a:solidFill>
              </a:rPr>
              <a:t>   zone out to the edge </a:t>
            </a:r>
          </a:p>
          <a:p>
            <a:pPr lvl="0" rtl="0">
              <a:spcBef>
                <a:spcPts val="0"/>
              </a:spcBef>
              <a:buNone/>
            </a:pPr>
            <a:r>
              <a:rPr lang="en-US" sz="2300" dirty="0">
                <a:solidFill>
                  <a:schemeClr val="dk1"/>
                </a:solidFill>
              </a:rPr>
              <a:t>   of the pond.</a:t>
            </a:r>
          </a:p>
          <a:p>
            <a:pPr lvl="0" rtl="0">
              <a:spcBef>
                <a:spcPts val="0"/>
              </a:spcBef>
              <a:buNone/>
            </a:pPr>
            <a:endParaRPr lang="en-US" sz="2300" b="1" i="1" dirty="0">
              <a:solidFill>
                <a:schemeClr val="dk1"/>
              </a:solidFill>
            </a:endParaRPr>
          </a:p>
          <a:p>
            <a:pPr lvl="0" rtl="0">
              <a:spcBef>
                <a:spcPts val="0"/>
              </a:spcBef>
              <a:buNone/>
            </a:pPr>
            <a:r>
              <a:rPr lang="en-US" sz="2300" b="1" i="1" dirty="0">
                <a:solidFill>
                  <a:schemeClr val="dk1"/>
                </a:solidFill>
              </a:rPr>
              <a:t>(True of any object</a:t>
            </a:r>
          </a:p>
          <a:p>
            <a:pPr lvl="0" rtl="0">
              <a:spcBef>
                <a:spcPts val="0"/>
              </a:spcBef>
              <a:buNone/>
            </a:pPr>
            <a:r>
              <a:rPr lang="en-US" sz="2300" b="1" i="1" dirty="0">
                <a:solidFill>
                  <a:schemeClr val="dk1"/>
                </a:solidFill>
              </a:rPr>
              <a:t>  emitting waves)</a:t>
            </a:r>
          </a:p>
          <a:p>
            <a:pPr lvl="0" rtl="0">
              <a:spcBef>
                <a:spcPts val="0"/>
              </a:spcBef>
              <a:buNone/>
            </a:pPr>
            <a:endParaRPr lang="en-US" sz="1200" b="1" i="1" dirty="0">
              <a:solidFill>
                <a:schemeClr val="dk1"/>
              </a:solidFill>
            </a:endParaRPr>
          </a:p>
          <a:p>
            <a:pPr lvl="0" rtl="0">
              <a:spcBef>
                <a:spcPts val="0"/>
              </a:spcBef>
              <a:buNone/>
            </a:pPr>
            <a:r>
              <a:rPr lang="en-US" sz="2300" b="1" i="1" dirty="0">
                <a:solidFill>
                  <a:schemeClr val="dk1"/>
                </a:solidFill>
              </a:rPr>
              <a:t>Waves carry e from</a:t>
            </a:r>
          </a:p>
          <a:p>
            <a:pPr lvl="0" rtl="0">
              <a:spcBef>
                <a:spcPts val="0"/>
              </a:spcBef>
              <a:buNone/>
            </a:pPr>
            <a:r>
              <a:rPr lang="en-US" sz="2300" b="1" i="1" dirty="0">
                <a:solidFill>
                  <a:schemeClr val="dk1"/>
                </a:solidFill>
              </a:rPr>
              <a:t> a source to other </a:t>
            </a:r>
          </a:p>
          <a:p>
            <a:pPr lvl="0" rtl="0">
              <a:spcBef>
                <a:spcPts val="0"/>
              </a:spcBef>
              <a:buNone/>
            </a:pPr>
            <a:r>
              <a:rPr lang="en-US" sz="2300" b="1" i="1" dirty="0">
                <a:solidFill>
                  <a:schemeClr val="dk1"/>
                </a:solidFill>
              </a:rPr>
              <a:t> locations…</a:t>
            </a:r>
          </a:p>
          <a:p>
            <a:pPr lvl="0" rtl="0">
              <a:spcBef>
                <a:spcPts val="0"/>
              </a:spcBef>
              <a:buNone/>
            </a:pPr>
            <a:endParaRPr lang="en-US" sz="2400" b="1" dirty="0">
              <a:solidFill>
                <a:schemeClr val="dk1"/>
              </a:solidFill>
            </a:endParaRPr>
          </a:p>
          <a:p>
            <a:pPr lvl="0" rtl="0">
              <a:spcBef>
                <a:spcPts val="0"/>
              </a:spcBef>
              <a:buNone/>
            </a:pPr>
            <a:endParaRPr lang="en-US" sz="2400" b="1" dirty="0">
              <a:solidFill>
                <a:schemeClr val="dk1"/>
              </a:solidFill>
            </a:endParaRPr>
          </a:p>
        </p:txBody>
      </p:sp>
      <p:cxnSp>
        <p:nvCxnSpPr>
          <p:cNvPr id="7" name="Straight Arrow Connector 6"/>
          <p:cNvCxnSpPr/>
          <p:nvPr/>
        </p:nvCxnSpPr>
        <p:spPr>
          <a:xfrm>
            <a:off x="7812360" y="4869160"/>
            <a:ext cx="360040" cy="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228184" y="4869160"/>
            <a:ext cx="360040" cy="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244408" y="5445224"/>
            <a:ext cx="360040" cy="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588224" y="5445224"/>
            <a:ext cx="360040" cy="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0272" y="6021288"/>
            <a:ext cx="360040" cy="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40152" y="3212976"/>
            <a:ext cx="864096" cy="216024"/>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436096" y="3284984"/>
            <a:ext cx="72008" cy="360040"/>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724128" y="2564904"/>
            <a:ext cx="360040" cy="288032"/>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4860032" y="2636912"/>
            <a:ext cx="216024" cy="216024"/>
          </a:xfrm>
          <a:prstGeom prst="straightConnector1">
            <a:avLst/>
          </a:prstGeom>
          <a:ln w="25400">
            <a:solidFill>
              <a:srgbClr val="D5216E"/>
            </a:solidFill>
            <a:tailEnd type="arrow"/>
          </a:ln>
        </p:spPr>
        <p:style>
          <a:lnRef idx="1">
            <a:schemeClr val="accent1"/>
          </a:lnRef>
          <a:fillRef idx="0">
            <a:schemeClr val="accent1"/>
          </a:fillRef>
          <a:effectRef idx="0">
            <a:schemeClr val="accent1"/>
          </a:effectRef>
          <a:fontRef idx="minor">
            <a:schemeClr val="tx1"/>
          </a:fontRef>
        </p:style>
      </p:cxnSp>
      <p:pic>
        <p:nvPicPr>
          <p:cNvPr id="45058" name="Picture 2"/>
          <p:cNvPicPr>
            <a:picLocks noChangeAspect="1" noChangeArrowheads="1"/>
          </p:cNvPicPr>
          <p:nvPr/>
        </p:nvPicPr>
        <p:blipFill>
          <a:blip r:embed="rId3"/>
          <a:srcRect/>
          <a:stretch>
            <a:fillRect/>
          </a:stretch>
        </p:blipFill>
        <p:spPr bwMode="auto">
          <a:xfrm>
            <a:off x="0" y="4991100"/>
            <a:ext cx="5019675" cy="1866900"/>
          </a:xfrm>
          <a:prstGeom prst="rect">
            <a:avLst/>
          </a:prstGeom>
          <a:noFill/>
          <a:ln w="9525">
            <a:noFill/>
            <a:miter lim="800000"/>
            <a:headEnd/>
            <a:tailEnd/>
          </a:ln>
          <a:effectLst/>
        </p:spPr>
      </p:pic>
      <p:sp>
        <p:nvSpPr>
          <p:cNvPr id="14" name="Rectangle 13"/>
          <p:cNvSpPr/>
          <p:nvPr/>
        </p:nvSpPr>
        <p:spPr>
          <a:xfrm>
            <a:off x="0" y="4149080"/>
            <a:ext cx="4572000" cy="1154162"/>
          </a:xfrm>
          <a:prstGeom prst="rect">
            <a:avLst/>
          </a:prstGeom>
        </p:spPr>
        <p:txBody>
          <a:bodyPr>
            <a:spAutoFit/>
          </a:bodyPr>
          <a:lstStyle/>
          <a:p>
            <a:pPr lvl="0"/>
            <a:r>
              <a:rPr lang="en-US" sz="2300" dirty="0">
                <a:solidFill>
                  <a:schemeClr val="dk1"/>
                </a:solidFill>
              </a:rPr>
              <a:t> (</a:t>
            </a:r>
            <a:r>
              <a:rPr lang="en-US" sz="2300" dirty="0" err="1">
                <a:solidFill>
                  <a:schemeClr val="dk1"/>
                </a:solidFill>
              </a:rPr>
              <a:t>eg</a:t>
            </a:r>
            <a:r>
              <a:rPr lang="en-US" sz="2300" dirty="0">
                <a:solidFill>
                  <a:schemeClr val="dk1"/>
                </a:solidFill>
              </a:rPr>
              <a:t>. Sand castle on </a:t>
            </a:r>
          </a:p>
          <a:p>
            <a:pPr lvl="0"/>
            <a:r>
              <a:rPr lang="en-US" sz="2300" dirty="0">
                <a:solidFill>
                  <a:schemeClr val="dk1"/>
                </a:solidFill>
              </a:rPr>
              <a:t>   a beach wrecked by wave </a:t>
            </a:r>
          </a:p>
          <a:p>
            <a:pPr lvl="0"/>
            <a:r>
              <a:rPr lang="en-US" sz="2300" dirty="0">
                <a:solidFill>
                  <a:schemeClr val="dk1"/>
                </a:solidFill>
              </a:rPr>
              <a:t>   of a passing </a:t>
            </a:r>
            <a:r>
              <a:rPr lang="en-US" sz="2300" dirty="0" err="1">
                <a:solidFill>
                  <a:schemeClr val="dk1"/>
                </a:solidFill>
              </a:rPr>
              <a:t>lg</a:t>
            </a:r>
            <a:r>
              <a:rPr lang="en-US" sz="2300" dirty="0">
                <a:solidFill>
                  <a:schemeClr val="dk1"/>
                </a:solidFill>
              </a:rPr>
              <a:t> ship)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5058"/>
                                        </p:tgtEl>
                                        <p:attrNameLst>
                                          <p:attrName>style.visibility</p:attrName>
                                        </p:attrNameLst>
                                      </p:cBhvr>
                                      <p:to>
                                        <p:strVal val="visible"/>
                                      </p:to>
                                    </p:set>
                                    <p:anim calcmode="lin" valueType="num">
                                      <p:cBhvr additive="base">
                                        <p:cTn id="16" dur="500" fill="hold"/>
                                        <p:tgtEl>
                                          <p:spTgt spid="45058"/>
                                        </p:tgtEl>
                                        <p:attrNameLst>
                                          <p:attrName>ppt_x</p:attrName>
                                        </p:attrNameLst>
                                      </p:cBhvr>
                                      <p:tavLst>
                                        <p:tav tm="0">
                                          <p:val>
                                            <p:strVal val="#ppt_x"/>
                                          </p:val>
                                        </p:tav>
                                        <p:tav tm="100000">
                                          <p:val>
                                            <p:strVal val="#ppt_x"/>
                                          </p:val>
                                        </p:tav>
                                      </p:tavLst>
                                    </p:anim>
                                    <p:anim calcmode="lin" valueType="num">
                                      <p:cBhvr additive="base">
                                        <p:cTn id="17" dur="500" fill="hold"/>
                                        <p:tgtEl>
                                          <p:spTgt spid="45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44033" name="Picture 1"/>
          <p:cNvPicPr>
            <a:picLocks noChangeAspect="1" noChangeArrowheads="1"/>
          </p:cNvPicPr>
          <p:nvPr/>
        </p:nvPicPr>
        <p:blipFill>
          <a:blip r:embed="rId3"/>
          <a:srcRect/>
          <a:stretch>
            <a:fillRect/>
          </a:stretch>
        </p:blipFill>
        <p:spPr bwMode="auto">
          <a:xfrm>
            <a:off x="1331640" y="692696"/>
            <a:ext cx="3741435" cy="2664296"/>
          </a:xfrm>
          <a:prstGeom prst="rect">
            <a:avLst/>
          </a:prstGeom>
          <a:noFill/>
          <a:ln w="9525">
            <a:noFill/>
            <a:miter lim="800000"/>
            <a:headEnd/>
            <a:tailEnd/>
          </a:ln>
          <a:effectLst/>
        </p:spPr>
      </p:pic>
      <p:sp>
        <p:nvSpPr>
          <p:cNvPr id="159" name="Shape 159"/>
          <p:cNvSpPr txBox="1"/>
          <p:nvPr/>
        </p:nvSpPr>
        <p:spPr>
          <a:xfrm>
            <a:off x="77800" y="44450"/>
            <a:ext cx="9066200" cy="511199"/>
          </a:xfrm>
          <a:prstGeom prst="rect">
            <a:avLst/>
          </a:prstGeom>
          <a:noFill/>
          <a:ln>
            <a:noFill/>
          </a:ln>
        </p:spPr>
        <p:txBody>
          <a:bodyPr lIns="91425" tIns="91425" rIns="91425" bIns="91425" anchor="t" anchorCtr="0">
            <a:noAutofit/>
          </a:bodyPr>
          <a:lstStyle/>
          <a:p>
            <a:pPr lvl="0">
              <a:spcBef>
                <a:spcPts val="0"/>
              </a:spcBef>
              <a:buNone/>
            </a:pPr>
            <a:r>
              <a:rPr lang="en-US" sz="2600" b="1" dirty="0"/>
              <a:t>Wave not a physical object, but a movement of energy</a:t>
            </a:r>
            <a:r>
              <a:rPr lang="en-US" sz="2800" b="1" dirty="0"/>
              <a:t>.</a:t>
            </a:r>
          </a:p>
        </p:txBody>
      </p:sp>
      <p:grpSp>
        <p:nvGrpSpPr>
          <p:cNvPr id="27" name="Group 26"/>
          <p:cNvGrpSpPr/>
          <p:nvPr/>
        </p:nvGrpSpPr>
        <p:grpSpPr>
          <a:xfrm>
            <a:off x="0" y="5657671"/>
            <a:ext cx="6804248" cy="1200329"/>
            <a:chOff x="0" y="4869160"/>
            <a:chExt cx="6804248" cy="1200329"/>
          </a:xfrm>
        </p:grpSpPr>
        <p:grpSp>
          <p:nvGrpSpPr>
            <p:cNvPr id="26" name="Group 25"/>
            <p:cNvGrpSpPr/>
            <p:nvPr/>
          </p:nvGrpSpPr>
          <p:grpSpPr>
            <a:xfrm>
              <a:off x="0" y="4869160"/>
              <a:ext cx="6804248" cy="1200329"/>
              <a:chOff x="0" y="4869160"/>
              <a:chExt cx="6804248" cy="1200329"/>
            </a:xfrm>
          </p:grpSpPr>
          <p:sp>
            <p:nvSpPr>
              <p:cNvPr id="25" name="TextBox 24"/>
              <p:cNvSpPr txBox="1"/>
              <p:nvPr/>
            </p:nvSpPr>
            <p:spPr>
              <a:xfrm>
                <a:off x="0" y="4869160"/>
                <a:ext cx="6804248" cy="1200329"/>
              </a:xfrm>
              <a:prstGeom prst="rect">
                <a:avLst/>
              </a:prstGeom>
              <a:solidFill>
                <a:schemeClr val="tx1"/>
              </a:solidFill>
            </p:spPr>
            <p:txBody>
              <a:bodyPr wrap="square" rtlCol="0">
                <a:spAutoFit/>
              </a:bodyPr>
              <a:lstStyle/>
              <a:p>
                <a:endParaRPr lang="en-CA" sz="7200" dirty="0">
                  <a:latin typeface="Arial Narrow" pitchFamily="34" charset="0"/>
                </a:endParaRPr>
              </a:p>
            </p:txBody>
          </p:sp>
          <p:grpSp>
            <p:nvGrpSpPr>
              <p:cNvPr id="23" name="Group 22"/>
              <p:cNvGrpSpPr/>
              <p:nvPr/>
            </p:nvGrpSpPr>
            <p:grpSpPr>
              <a:xfrm>
                <a:off x="0" y="5013176"/>
                <a:ext cx="6641250" cy="1008112"/>
                <a:chOff x="0" y="6093296"/>
                <a:chExt cx="6423487" cy="800219"/>
              </a:xfrm>
            </p:grpSpPr>
            <p:grpSp>
              <p:nvGrpSpPr>
                <p:cNvPr id="16" name="Group 15"/>
                <p:cNvGrpSpPr/>
                <p:nvPr/>
              </p:nvGrpSpPr>
              <p:grpSpPr>
                <a:xfrm>
                  <a:off x="0" y="6093296"/>
                  <a:ext cx="6423487" cy="800219"/>
                  <a:chOff x="0" y="6093296"/>
                  <a:chExt cx="6423487" cy="800219"/>
                </a:xfrm>
              </p:grpSpPr>
              <p:sp>
                <p:nvSpPr>
                  <p:cNvPr id="12" name="TextBox 11"/>
                  <p:cNvSpPr txBox="1"/>
                  <p:nvPr/>
                </p:nvSpPr>
                <p:spPr>
                  <a:xfrm>
                    <a:off x="0" y="6093296"/>
                    <a:ext cx="6300192" cy="800219"/>
                  </a:xfrm>
                  <a:prstGeom prst="rect">
                    <a:avLst/>
                  </a:prstGeom>
                  <a:solidFill>
                    <a:schemeClr val="tx1"/>
                  </a:solidFill>
                </p:spPr>
                <p:txBody>
                  <a:bodyPr wrap="square" rtlCol="0">
                    <a:spAutoFit/>
                  </a:bodyPr>
                  <a:lstStyle/>
                  <a:p>
                    <a:endParaRPr lang="en-CA" sz="2300" dirty="0">
                      <a:latin typeface="Arial Narrow" pitchFamily="34" charset="0"/>
                    </a:endParaRPr>
                  </a:p>
                  <a:p>
                    <a:endParaRPr lang="en-CA" sz="2300" dirty="0">
                      <a:latin typeface="Arial Narrow" pitchFamily="34" charset="0"/>
                    </a:endParaRPr>
                  </a:p>
                </p:txBody>
              </p:sp>
              <p:sp>
                <p:nvSpPr>
                  <p:cNvPr id="10" name="12-Point Star 9"/>
                  <p:cNvSpPr/>
                  <p:nvPr/>
                </p:nvSpPr>
                <p:spPr>
                  <a:xfrm>
                    <a:off x="395536" y="6309320"/>
                    <a:ext cx="504056" cy="548680"/>
                  </a:xfrm>
                  <a:prstGeom prst="star12">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0906" name="Picture 10"/>
                  <p:cNvPicPr>
                    <a:picLocks noChangeAspect="1" noChangeArrowheads="1"/>
                  </p:cNvPicPr>
                  <p:nvPr/>
                </p:nvPicPr>
                <p:blipFill>
                  <a:blip r:embed="rId4"/>
                  <a:srcRect/>
                  <a:stretch>
                    <a:fillRect/>
                  </a:stretch>
                </p:blipFill>
                <p:spPr bwMode="auto">
                  <a:xfrm>
                    <a:off x="1043608" y="6453336"/>
                    <a:ext cx="4057650" cy="200025"/>
                  </a:xfrm>
                  <a:prstGeom prst="rect">
                    <a:avLst/>
                  </a:prstGeom>
                  <a:noFill/>
                  <a:ln w="9525">
                    <a:noFill/>
                    <a:miter lim="800000"/>
                    <a:headEnd/>
                    <a:tailEnd/>
                  </a:ln>
                  <a:effectLst/>
                </p:spPr>
              </p:pic>
              <p:pic>
                <p:nvPicPr>
                  <p:cNvPr id="80907" name="Picture 11"/>
                  <p:cNvPicPr>
                    <a:picLocks noChangeAspect="1" noChangeArrowheads="1"/>
                  </p:cNvPicPr>
                  <p:nvPr/>
                </p:nvPicPr>
                <p:blipFill>
                  <a:blip r:embed="rId5"/>
                  <a:srcRect/>
                  <a:stretch>
                    <a:fillRect/>
                  </a:stretch>
                </p:blipFill>
                <p:spPr bwMode="auto">
                  <a:xfrm>
                    <a:off x="5267891" y="6093296"/>
                    <a:ext cx="1155596" cy="800219"/>
                  </a:xfrm>
                  <a:prstGeom prst="rect">
                    <a:avLst/>
                  </a:prstGeom>
                  <a:noFill/>
                  <a:ln w="9525">
                    <a:noFill/>
                    <a:miter lim="800000"/>
                    <a:headEnd/>
                    <a:tailEnd/>
                  </a:ln>
                  <a:effectLst/>
                </p:spPr>
              </p:pic>
            </p:grpSp>
            <p:sp>
              <p:nvSpPr>
                <p:cNvPr id="20" name="Oval 19"/>
                <p:cNvSpPr/>
                <p:nvPr/>
              </p:nvSpPr>
              <p:spPr>
                <a:xfrm>
                  <a:off x="971600" y="6525344"/>
                  <a:ext cx="144016" cy="14401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4" name="TextBox 23"/>
            <p:cNvSpPr txBox="1"/>
            <p:nvPr/>
          </p:nvSpPr>
          <p:spPr>
            <a:xfrm>
              <a:off x="1907704" y="5013176"/>
              <a:ext cx="3240360" cy="369332"/>
            </a:xfrm>
            <a:prstGeom prst="rect">
              <a:avLst/>
            </a:prstGeom>
            <a:noFill/>
          </p:spPr>
          <p:txBody>
            <a:bodyPr wrap="square" rtlCol="0">
              <a:spAutoFit/>
            </a:bodyPr>
            <a:lstStyle/>
            <a:p>
              <a:r>
                <a:rPr lang="en-CA" sz="1800" dirty="0">
                  <a:solidFill>
                    <a:srgbClr val="FF0000"/>
                  </a:solidFill>
                  <a:latin typeface="Arial Narrow" pitchFamily="34" charset="0"/>
                </a:rPr>
                <a:t>vacuum of space (empty)</a:t>
              </a:r>
            </a:p>
          </p:txBody>
        </p:sp>
      </p:grpSp>
      <p:sp>
        <p:nvSpPr>
          <p:cNvPr id="160" name="Shape 160"/>
          <p:cNvSpPr txBox="1"/>
          <p:nvPr/>
        </p:nvSpPr>
        <p:spPr>
          <a:xfrm>
            <a:off x="0" y="620688"/>
            <a:ext cx="9144000" cy="1278299"/>
          </a:xfrm>
          <a:prstGeom prst="rect">
            <a:avLst/>
          </a:prstGeom>
          <a:solidFill>
            <a:schemeClr val="bg1"/>
          </a:solidFill>
          <a:ln>
            <a:noFill/>
          </a:ln>
        </p:spPr>
        <p:txBody>
          <a:bodyPr lIns="91425" tIns="91425" rIns="91425" bIns="91425" anchor="t" anchorCtr="0">
            <a:noAutofit/>
          </a:bodyPr>
          <a:lstStyle/>
          <a:p>
            <a:pPr lvl="0">
              <a:spcBef>
                <a:spcPts val="0"/>
              </a:spcBef>
              <a:buNone/>
            </a:pPr>
            <a:r>
              <a:rPr lang="en-US" sz="2300">
                <a:latin typeface="Arial Narrow" pitchFamily="34" charset="0"/>
              </a:rPr>
              <a:t>Up/dwn </a:t>
            </a:r>
            <a:r>
              <a:rPr lang="en-US" sz="2300" dirty="0">
                <a:latin typeface="Arial Narrow" pitchFamily="34" charset="0"/>
              </a:rPr>
              <a:t>motion of particles (medium) caused them to </a:t>
            </a:r>
            <a:r>
              <a:rPr lang="en-US" sz="2300">
                <a:latin typeface="Arial Narrow" pitchFamily="34" charset="0"/>
              </a:rPr>
              <a:t>vibrate abt </a:t>
            </a:r>
            <a:r>
              <a:rPr lang="en-US" sz="2300" dirty="0">
                <a:latin typeface="Arial Narrow" pitchFamily="34" charset="0"/>
              </a:rPr>
              <a:t>rest position, </a:t>
            </a:r>
            <a:r>
              <a:rPr lang="en-US" sz="2300">
                <a:latin typeface="Arial Narrow" pitchFamily="34" charset="0"/>
              </a:rPr>
              <a:t>but </a:t>
            </a:r>
          </a:p>
          <a:p>
            <a:pPr lvl="0">
              <a:spcBef>
                <a:spcPts val="0"/>
              </a:spcBef>
              <a:buNone/>
            </a:pPr>
            <a:r>
              <a:rPr lang="en-US" sz="2300">
                <a:latin typeface="Arial Narrow" pitchFamily="34" charset="0"/>
              </a:rPr>
              <a:t>  E of disturbance </a:t>
            </a:r>
            <a:r>
              <a:rPr lang="en-US" sz="2300" dirty="0">
                <a:latin typeface="Arial Narrow" pitchFamily="34" charset="0"/>
              </a:rPr>
              <a:t>eventually passes and they return to their same rest position.</a:t>
            </a:r>
          </a:p>
        </p:txBody>
      </p:sp>
      <p:sp>
        <p:nvSpPr>
          <p:cNvPr id="18" name="Rectangle 17"/>
          <p:cNvSpPr/>
          <p:nvPr/>
        </p:nvSpPr>
        <p:spPr>
          <a:xfrm>
            <a:off x="6012160" y="1412776"/>
            <a:ext cx="3131840" cy="800219"/>
          </a:xfrm>
          <a:prstGeom prst="rect">
            <a:avLst/>
          </a:prstGeom>
        </p:spPr>
        <p:txBody>
          <a:bodyPr wrap="square">
            <a:spAutoFit/>
          </a:bodyPr>
          <a:lstStyle/>
          <a:p>
            <a:r>
              <a:rPr lang="en-US" sz="2300" spc="-50" dirty="0">
                <a:solidFill>
                  <a:srgbClr val="0000FF"/>
                </a:solidFill>
                <a:latin typeface="+mj-lt"/>
              </a:rPr>
              <a:t>Energy is moved along,</a:t>
            </a:r>
          </a:p>
          <a:p>
            <a:r>
              <a:rPr lang="en-US" sz="2300" spc="-50" dirty="0">
                <a:solidFill>
                  <a:srgbClr val="0000FF"/>
                </a:solidFill>
                <a:latin typeface="+mj-lt"/>
              </a:rPr>
              <a:t>  not the particles</a:t>
            </a:r>
            <a:endParaRPr lang="en-CA" sz="2300" spc="-50" dirty="0">
              <a:solidFill>
                <a:srgbClr val="0000FF"/>
              </a:solidFill>
              <a:latin typeface="+mj-lt"/>
            </a:endParaRPr>
          </a:p>
        </p:txBody>
      </p:sp>
      <p:sp>
        <p:nvSpPr>
          <p:cNvPr id="19" name="TextBox 18"/>
          <p:cNvSpPr txBox="1"/>
          <p:nvPr/>
        </p:nvSpPr>
        <p:spPr>
          <a:xfrm>
            <a:off x="0" y="3429000"/>
            <a:ext cx="6876256" cy="2092881"/>
          </a:xfrm>
          <a:prstGeom prst="rect">
            <a:avLst/>
          </a:prstGeom>
          <a:solidFill>
            <a:schemeClr val="bg1"/>
          </a:solidFill>
        </p:spPr>
        <p:txBody>
          <a:bodyPr wrap="square" rtlCol="0">
            <a:spAutoFit/>
          </a:bodyPr>
          <a:lstStyle/>
          <a:p>
            <a:r>
              <a:rPr lang="en-CA" sz="2400" b="1" u="sng">
                <a:solidFill>
                  <a:srgbClr val="C00000"/>
                </a:solidFill>
                <a:latin typeface="Arial" pitchFamily="34" charset="0"/>
                <a:cs typeface="Arial" pitchFamily="34" charset="0"/>
              </a:rPr>
              <a:t>Hwvr, EM Waves Different thn Other Waves</a:t>
            </a:r>
            <a:r>
              <a:rPr lang="en-CA" sz="2400" b="1">
                <a:solidFill>
                  <a:srgbClr val="C00000"/>
                </a:solidFill>
                <a:latin typeface="Arial" pitchFamily="34" charset="0"/>
                <a:cs typeface="Arial" pitchFamily="34" charset="0"/>
              </a:rPr>
              <a:t>:</a:t>
            </a:r>
          </a:p>
          <a:p>
            <a:pPr>
              <a:lnSpc>
                <a:spcPts val="900"/>
              </a:lnSpc>
            </a:pPr>
            <a:endParaRPr lang="en-CA" sz="2300" b="1" dirty="0">
              <a:latin typeface="Arial" pitchFamily="34" charset="0"/>
              <a:cs typeface="Arial" pitchFamily="34" charset="0"/>
            </a:endParaRPr>
          </a:p>
          <a:p>
            <a:pPr>
              <a:buFont typeface="Arial" pitchFamily="34" charset="0"/>
              <a:buChar char="•"/>
            </a:pPr>
            <a:r>
              <a:rPr lang="en-CA" sz="2300" i="1">
                <a:latin typeface="Arial Narrow" pitchFamily="34" charset="0"/>
              </a:rPr>
              <a:t>Not like “mechanical” waves </a:t>
            </a:r>
            <a:r>
              <a:rPr lang="en-CA" sz="1900" dirty="0">
                <a:latin typeface="Arial Narrow" pitchFamily="34" charset="0"/>
              </a:rPr>
              <a:t>(sound</a:t>
            </a:r>
            <a:r>
              <a:rPr lang="en-CA" sz="1900">
                <a:latin typeface="Arial Narrow" pitchFamily="34" charset="0"/>
              </a:rPr>
              <a:t>, tidal waves, etc.)</a:t>
            </a:r>
            <a:r>
              <a:rPr lang="en-CA" sz="2100">
                <a:latin typeface="Arial Narrow" pitchFamily="34" charset="0"/>
                <a:sym typeface="Wingdings" pitchFamily="2" charset="2"/>
              </a:rPr>
              <a:t></a:t>
            </a:r>
            <a:r>
              <a:rPr lang="en-CA" sz="2300">
                <a:latin typeface="Arial Narrow" pitchFamily="34" charset="0"/>
                <a:sym typeface="Wingdings" pitchFamily="2" charset="2"/>
              </a:rPr>
              <a:t>bc EM </a:t>
            </a:r>
          </a:p>
          <a:p>
            <a:pPr>
              <a:lnSpc>
                <a:spcPts val="2600"/>
              </a:lnSpc>
            </a:pPr>
            <a:r>
              <a:rPr lang="en-CA" sz="2300">
                <a:latin typeface="Arial Narrow" pitchFamily="34" charset="0"/>
                <a:sym typeface="Wingdings" pitchFamily="2" charset="2"/>
              </a:rPr>
              <a:t>  waves </a:t>
            </a:r>
            <a:r>
              <a:rPr lang="en-CA" sz="2300" u="sng">
                <a:latin typeface="Arial Narrow" pitchFamily="34" charset="0"/>
              </a:rPr>
              <a:t>travel </a:t>
            </a:r>
            <a:r>
              <a:rPr lang="en-CA" sz="2300" u="sng" dirty="0">
                <a:latin typeface="Arial Narrow" pitchFamily="34" charset="0"/>
              </a:rPr>
              <a:t>through space </a:t>
            </a:r>
            <a:r>
              <a:rPr lang="en-CA" sz="2300" b="1" u="sng" dirty="0">
                <a:latin typeface="Arial Narrow" pitchFamily="34" charset="0"/>
              </a:rPr>
              <a:t>without</a:t>
            </a:r>
            <a:r>
              <a:rPr lang="en-CA" sz="2300" u="sng" dirty="0">
                <a:latin typeface="Arial Narrow" pitchFamily="34" charset="0"/>
              </a:rPr>
              <a:t> need of a </a:t>
            </a:r>
            <a:r>
              <a:rPr lang="en-CA" sz="2300" u="sng">
                <a:latin typeface="Arial Narrow" pitchFamily="34" charset="0"/>
              </a:rPr>
              <a:t>medium to </a:t>
            </a:r>
          </a:p>
          <a:p>
            <a:r>
              <a:rPr lang="en-CA" sz="2300">
                <a:latin typeface="Arial Narrow" pitchFamily="34" charset="0"/>
              </a:rPr>
              <a:t>  </a:t>
            </a:r>
            <a:r>
              <a:rPr lang="en-CA" sz="2300" u="sng">
                <a:latin typeface="Arial Narrow" pitchFamily="34" charset="0"/>
              </a:rPr>
              <a:t>travel </a:t>
            </a:r>
            <a:r>
              <a:rPr lang="en-CA" sz="2300" u="sng" dirty="0">
                <a:latin typeface="Arial Narrow" pitchFamily="34" charset="0"/>
              </a:rPr>
              <a:t>through</a:t>
            </a:r>
            <a:r>
              <a:rPr lang="en-CA" sz="2300" dirty="0">
                <a:latin typeface="Arial Narrow" pitchFamily="34" charset="0"/>
              </a:rPr>
              <a:t>. (they radiate outward </a:t>
            </a:r>
            <a:r>
              <a:rPr lang="en-CA" sz="2300">
                <a:latin typeface="Arial Narrow" pitchFamily="34" charset="0"/>
              </a:rPr>
              <a:t>differently)</a:t>
            </a:r>
          </a:p>
          <a:p>
            <a:pPr>
              <a:lnSpc>
                <a:spcPts val="900"/>
              </a:lnSpc>
            </a:pPr>
            <a:r>
              <a:rPr lang="en-CA" sz="2300">
                <a:latin typeface="Arial Narrow" pitchFamily="34" charset="0"/>
              </a:rPr>
              <a:t> </a:t>
            </a:r>
          </a:p>
          <a:p>
            <a:pPr>
              <a:buFont typeface="Arial" pitchFamily="34" charset="0"/>
              <a:buChar char="•"/>
            </a:pPr>
            <a:r>
              <a:rPr lang="en-CA" sz="2300">
                <a:latin typeface="Arial Narrow" pitchFamily="34" charset="0"/>
              </a:rPr>
              <a:t>Obviously, EM can travel thru a medium </a:t>
            </a:r>
            <a:r>
              <a:rPr lang="en-CA" sz="1800">
                <a:latin typeface="Arial Narrow" pitchFamily="34" charset="0"/>
              </a:rPr>
              <a:t>(eg. H</a:t>
            </a:r>
            <a:r>
              <a:rPr lang="en-CA" sz="1800" baseline="-25000">
                <a:latin typeface="Arial Narrow" pitchFamily="34" charset="0"/>
              </a:rPr>
              <a:t>2</a:t>
            </a:r>
            <a:r>
              <a:rPr lang="en-CA" sz="1800">
                <a:latin typeface="Arial Narrow" pitchFamily="34" charset="0"/>
              </a:rPr>
              <a:t>O, air) </a:t>
            </a:r>
            <a:r>
              <a:rPr lang="en-CA" sz="2300">
                <a:latin typeface="Arial Narrow" pitchFamily="34" charset="0"/>
              </a:rPr>
              <a:t>as well…</a:t>
            </a:r>
            <a:endParaRPr lang="en-CA" sz="2300" dirty="0">
              <a:latin typeface="Arial Narrow" pitchFamily="34" charset="0"/>
            </a:endParaRPr>
          </a:p>
        </p:txBody>
      </p:sp>
      <p:pic>
        <p:nvPicPr>
          <p:cNvPr id="40963" name="Picture 3"/>
          <p:cNvPicPr>
            <a:picLocks noChangeAspect="1" noChangeArrowheads="1"/>
          </p:cNvPicPr>
          <p:nvPr/>
        </p:nvPicPr>
        <p:blipFill>
          <a:blip r:embed="rId6"/>
          <a:srcRect/>
          <a:stretch>
            <a:fillRect/>
          </a:stretch>
        </p:blipFill>
        <p:spPr bwMode="auto">
          <a:xfrm>
            <a:off x="6948264" y="4869160"/>
            <a:ext cx="2195736" cy="1988840"/>
          </a:xfrm>
          <a:prstGeom prst="rect">
            <a:avLst/>
          </a:prstGeom>
          <a:noFill/>
          <a:ln w="9525">
            <a:noFill/>
            <a:miter lim="800000"/>
            <a:headEnd/>
            <a:tailEnd/>
          </a:ln>
        </p:spPr>
      </p:pic>
      <p:pic>
        <p:nvPicPr>
          <p:cNvPr id="40967" name="Picture 7"/>
          <p:cNvPicPr>
            <a:picLocks noChangeAspect="1" noChangeArrowheads="1"/>
          </p:cNvPicPr>
          <p:nvPr/>
        </p:nvPicPr>
        <p:blipFill>
          <a:blip r:embed="rId7"/>
          <a:srcRect/>
          <a:stretch>
            <a:fillRect/>
          </a:stretch>
        </p:blipFill>
        <p:spPr bwMode="auto">
          <a:xfrm>
            <a:off x="6588224" y="2204864"/>
            <a:ext cx="2555776" cy="2664296"/>
          </a:xfrm>
          <a:prstGeom prst="rect">
            <a:avLst/>
          </a:prstGeom>
          <a:noFill/>
          <a:ln w="9525">
            <a:noFill/>
            <a:miter lim="800000"/>
            <a:headEnd/>
            <a:tailEnd/>
          </a:ln>
          <a:effectLst/>
        </p:spPr>
      </p:pic>
      <p:sp>
        <p:nvSpPr>
          <p:cNvPr id="31" name="TextBox 30"/>
          <p:cNvSpPr txBox="1"/>
          <p:nvPr/>
        </p:nvSpPr>
        <p:spPr>
          <a:xfrm>
            <a:off x="1043608" y="2996952"/>
            <a:ext cx="4320480" cy="446276"/>
          </a:xfrm>
          <a:prstGeom prst="rect">
            <a:avLst/>
          </a:prstGeom>
          <a:solidFill>
            <a:schemeClr val="bg1"/>
          </a:solidFill>
        </p:spPr>
        <p:txBody>
          <a:bodyPr wrap="square" rtlCol="0">
            <a:spAutoFit/>
          </a:bodyPr>
          <a:lstStyle/>
          <a:p>
            <a:endParaRPr lang="en-CA" sz="2300" dirty="0">
              <a:latin typeface="Arial Narrow" pitchFamily="34" charset="0"/>
            </a:endParaRPr>
          </a:p>
        </p:txBody>
      </p:sp>
      <p:pic>
        <p:nvPicPr>
          <p:cNvPr id="161" name="Shape 161"/>
          <p:cNvPicPr preferRelativeResize="0"/>
          <p:nvPr/>
        </p:nvPicPr>
        <p:blipFill>
          <a:blip r:embed="rId8">
            <a:alphaModFix/>
          </a:blip>
          <a:stretch>
            <a:fillRect/>
          </a:stretch>
        </p:blipFill>
        <p:spPr>
          <a:xfrm>
            <a:off x="1259632" y="1700808"/>
            <a:ext cx="3816424" cy="1440160"/>
          </a:xfrm>
          <a:prstGeom prst="rect">
            <a:avLst/>
          </a:prstGeom>
          <a:noFill/>
          <a:ln>
            <a:noFill/>
          </a:ln>
        </p:spPr>
      </p:pic>
      <p:grpSp>
        <p:nvGrpSpPr>
          <p:cNvPr id="30" name="Group 29"/>
          <p:cNvGrpSpPr/>
          <p:nvPr/>
        </p:nvGrpSpPr>
        <p:grpSpPr>
          <a:xfrm>
            <a:off x="611560" y="2060848"/>
            <a:ext cx="5472608" cy="646331"/>
            <a:chOff x="0" y="2852936"/>
            <a:chExt cx="5652120" cy="646331"/>
          </a:xfrm>
        </p:grpSpPr>
        <p:sp>
          <p:nvSpPr>
            <p:cNvPr id="21" name="TextBox 20"/>
            <p:cNvSpPr txBox="1"/>
            <p:nvPr/>
          </p:nvSpPr>
          <p:spPr>
            <a:xfrm>
              <a:off x="0" y="2924944"/>
              <a:ext cx="5652120" cy="446276"/>
            </a:xfrm>
            <a:prstGeom prst="rect">
              <a:avLst/>
            </a:prstGeom>
            <a:noFill/>
          </p:spPr>
          <p:txBody>
            <a:bodyPr wrap="square" rtlCol="0">
              <a:spAutoFit/>
            </a:bodyPr>
            <a:lstStyle/>
            <a:p>
              <a:r>
                <a:rPr lang="en-CA" sz="2300" dirty="0">
                  <a:solidFill>
                    <a:srgbClr val="FF0000"/>
                  </a:solidFill>
                  <a:latin typeface="Arial Narrow" pitchFamily="34" charset="0"/>
                </a:rPr>
                <a:t>----------------------------------------------------------------</a:t>
              </a:r>
            </a:p>
          </p:txBody>
        </p:sp>
        <p:sp>
          <p:nvSpPr>
            <p:cNvPr id="22" name="TextBox 21"/>
            <p:cNvSpPr txBox="1"/>
            <p:nvPr/>
          </p:nvSpPr>
          <p:spPr>
            <a:xfrm>
              <a:off x="5004048" y="2852936"/>
              <a:ext cx="648072" cy="646331"/>
            </a:xfrm>
            <a:prstGeom prst="rect">
              <a:avLst/>
            </a:prstGeom>
            <a:noFill/>
          </p:spPr>
          <p:txBody>
            <a:bodyPr wrap="square" rtlCol="0">
              <a:spAutoFit/>
            </a:bodyPr>
            <a:lstStyle/>
            <a:p>
              <a:r>
                <a:rPr lang="en-CA" sz="1800" dirty="0">
                  <a:solidFill>
                    <a:srgbClr val="FF0000"/>
                  </a:solidFill>
                  <a:latin typeface="Arial Narrow" pitchFamily="34" charset="0"/>
                </a:rPr>
                <a:t>Rest </a:t>
              </a:r>
            </a:p>
            <a:p>
              <a:r>
                <a:rPr lang="en-CA" sz="1800" dirty="0">
                  <a:solidFill>
                    <a:srgbClr val="FF0000"/>
                  </a:solidFill>
                  <a:latin typeface="Arial Narrow" pitchFamily="34" charset="0"/>
                </a:rPr>
                <a:t>line</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fill="hold"/>
                                        <p:tgtEl>
                                          <p:spTgt spid="160"/>
                                        </p:tgtEl>
                                        <p:attrNameLst>
                                          <p:attrName>ppt_x</p:attrName>
                                        </p:attrNameLst>
                                      </p:cBhvr>
                                      <p:tavLst>
                                        <p:tav tm="0">
                                          <p:val>
                                            <p:strVal val="0-#ppt_w/2"/>
                                          </p:val>
                                        </p:tav>
                                        <p:tav tm="100000">
                                          <p:val>
                                            <p:strVal val="#ppt_x"/>
                                          </p:val>
                                        </p:tav>
                                      </p:tavLst>
                                    </p:anim>
                                    <p:anim calcmode="lin" valueType="num">
                                      <p:cBhvr additive="base">
                                        <p:cTn id="8" dur="500" fill="hold"/>
                                        <p:tgtEl>
                                          <p:spTgt spid="16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ppt_x"/>
                                          </p:val>
                                        </p:tav>
                                        <p:tav tm="100000">
                                          <p:val>
                                            <p:strVal val="#ppt_x"/>
                                          </p:val>
                                        </p:tav>
                                      </p:tavLst>
                                    </p:anim>
                                    <p:anim calcmode="lin" valueType="num">
                                      <p:cBhvr additive="base">
                                        <p:cTn id="12" dur="500" fill="hold"/>
                                        <p:tgtEl>
                                          <p:spTgt spid="16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10" presetClass="exit" presetSubtype="0" fill="hold" nodeType="withEffect">
                                  <p:stCondLst>
                                    <p:cond delay="0"/>
                                  </p:stCondLst>
                                  <p:childTnLst>
                                    <p:animEffect transition="out" filter="fade">
                                      <p:cBhvr>
                                        <p:cTn id="31" dur="500"/>
                                        <p:tgtEl>
                                          <p:spTgt spid="161"/>
                                        </p:tgtEl>
                                      </p:cBhvr>
                                    </p:animEffect>
                                    <p:set>
                                      <p:cBhvr>
                                        <p:cTn id="32" dur="1" fill="hold">
                                          <p:stCondLst>
                                            <p:cond delay="499"/>
                                          </p:stCondLst>
                                        </p:cTn>
                                        <p:tgtEl>
                                          <p:spTgt spid="16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60"/>
                                        </p:tgtEl>
                                      </p:cBhvr>
                                    </p:animEffect>
                                    <p:set>
                                      <p:cBhvr>
                                        <p:cTn id="35" dur="1" fill="hold">
                                          <p:stCondLst>
                                            <p:cond delay="499"/>
                                          </p:stCondLst>
                                        </p:cTn>
                                        <p:tgtEl>
                                          <p:spTgt spid="16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2" presetClass="entr" presetSubtype="2" fill="hold" nodeType="withEffect">
                                  <p:stCondLst>
                                    <p:cond delay="0"/>
                                  </p:stCondLst>
                                  <p:childTnLst>
                                    <p:set>
                                      <p:cBhvr>
                                        <p:cTn id="43" dur="1" fill="hold">
                                          <p:stCondLst>
                                            <p:cond delay="0"/>
                                          </p:stCondLst>
                                        </p:cTn>
                                        <p:tgtEl>
                                          <p:spTgt spid="40967"/>
                                        </p:tgtEl>
                                        <p:attrNameLst>
                                          <p:attrName>style.visibility</p:attrName>
                                        </p:attrNameLst>
                                      </p:cBhvr>
                                      <p:to>
                                        <p:strVal val="visible"/>
                                      </p:to>
                                    </p:set>
                                    <p:anim calcmode="lin" valueType="num">
                                      <p:cBhvr additive="base">
                                        <p:cTn id="44" dur="500" fill="hold"/>
                                        <p:tgtEl>
                                          <p:spTgt spid="40967"/>
                                        </p:tgtEl>
                                        <p:attrNameLst>
                                          <p:attrName>ppt_x</p:attrName>
                                        </p:attrNameLst>
                                      </p:cBhvr>
                                      <p:tavLst>
                                        <p:tav tm="0">
                                          <p:val>
                                            <p:strVal val="1+#ppt_w/2"/>
                                          </p:val>
                                        </p:tav>
                                        <p:tav tm="100000">
                                          <p:val>
                                            <p:strVal val="#ppt_x"/>
                                          </p:val>
                                        </p:tav>
                                      </p:tavLst>
                                    </p:anim>
                                    <p:anim calcmode="lin" valueType="num">
                                      <p:cBhvr additive="base">
                                        <p:cTn id="45" dur="500" fill="hold"/>
                                        <p:tgtEl>
                                          <p:spTgt spid="40967"/>
                                        </p:tgtEl>
                                        <p:attrNameLst>
                                          <p:attrName>ppt_y</p:attrName>
                                        </p:attrNameLst>
                                      </p:cBhvr>
                                      <p:tavLst>
                                        <p:tav tm="0">
                                          <p:val>
                                            <p:strVal val="#ppt_y"/>
                                          </p:val>
                                        </p:tav>
                                        <p:tav tm="100000">
                                          <p:val>
                                            <p:strVal val="#ppt_y"/>
                                          </p:val>
                                        </p:tav>
                                      </p:tavLst>
                                    </p:anim>
                                  </p:childTnLst>
                                </p:cTn>
                              </p:par>
                              <p:par>
                                <p:cTn id="46" presetID="2" presetClass="entr" presetSubtype="1" fill="hold" nodeType="withEffect">
                                  <p:stCondLst>
                                    <p:cond delay="0"/>
                                  </p:stCondLst>
                                  <p:childTnLst>
                                    <p:set>
                                      <p:cBhvr>
                                        <p:cTn id="47" dur="1" fill="hold">
                                          <p:stCondLst>
                                            <p:cond delay="0"/>
                                          </p:stCondLst>
                                        </p:cTn>
                                        <p:tgtEl>
                                          <p:spTgt spid="44033"/>
                                        </p:tgtEl>
                                        <p:attrNameLst>
                                          <p:attrName>style.visibility</p:attrName>
                                        </p:attrNameLst>
                                      </p:cBhvr>
                                      <p:to>
                                        <p:strVal val="visible"/>
                                      </p:to>
                                    </p:set>
                                    <p:anim calcmode="lin" valueType="num">
                                      <p:cBhvr additive="base">
                                        <p:cTn id="48" dur="500" fill="hold"/>
                                        <p:tgtEl>
                                          <p:spTgt spid="44033"/>
                                        </p:tgtEl>
                                        <p:attrNameLst>
                                          <p:attrName>ppt_x</p:attrName>
                                        </p:attrNameLst>
                                      </p:cBhvr>
                                      <p:tavLst>
                                        <p:tav tm="0">
                                          <p:val>
                                            <p:strVal val="#ppt_x"/>
                                          </p:val>
                                        </p:tav>
                                        <p:tav tm="100000">
                                          <p:val>
                                            <p:strVal val="#ppt_x"/>
                                          </p:val>
                                        </p:tav>
                                      </p:tavLst>
                                    </p:anim>
                                    <p:anim calcmode="lin" valueType="num">
                                      <p:cBhvr additive="base">
                                        <p:cTn id="49" dur="500" fill="hold"/>
                                        <p:tgtEl>
                                          <p:spTgt spid="44033"/>
                                        </p:tgtEl>
                                        <p:attrNameLst>
                                          <p:attrName>ppt_y</p:attrName>
                                        </p:attrNameLst>
                                      </p:cBhvr>
                                      <p:tavLst>
                                        <p:tav tm="0">
                                          <p:val>
                                            <p:strVal val="0-#ppt_h/2"/>
                                          </p:val>
                                        </p:tav>
                                        <p:tav tm="100000">
                                          <p:val>
                                            <p:strVal val="#ppt_y"/>
                                          </p:val>
                                        </p:tav>
                                      </p:tavLst>
                                    </p:anim>
                                  </p:childTnLst>
                                </p:cTn>
                              </p:par>
                              <p:par>
                                <p:cTn id="50" presetID="3" presetClass="entr" presetSubtype="1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0963"/>
                                        </p:tgtEl>
                                        <p:attrNameLst>
                                          <p:attrName>style.visibility</p:attrName>
                                        </p:attrNameLst>
                                      </p:cBhvr>
                                      <p:to>
                                        <p:strVal val="visible"/>
                                      </p:to>
                                    </p:set>
                                    <p:anim calcmode="lin" valueType="num">
                                      <p:cBhvr additive="base">
                                        <p:cTn id="57" dur="500" fill="hold"/>
                                        <p:tgtEl>
                                          <p:spTgt spid="40963"/>
                                        </p:tgtEl>
                                        <p:attrNameLst>
                                          <p:attrName>ppt_x</p:attrName>
                                        </p:attrNameLst>
                                      </p:cBhvr>
                                      <p:tavLst>
                                        <p:tav tm="0">
                                          <p:val>
                                            <p:strVal val="1+#ppt_w/2"/>
                                          </p:val>
                                        </p:tav>
                                        <p:tav tm="100000">
                                          <p:val>
                                            <p:strVal val="#ppt_x"/>
                                          </p:val>
                                        </p:tav>
                                      </p:tavLst>
                                    </p:anim>
                                    <p:anim calcmode="lin" valueType="num">
                                      <p:cBhvr additive="base">
                                        <p:cTn id="5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0" grpId="1" animBg="1"/>
      <p:bldP spid="18" grpId="0"/>
      <p:bldP spid="18" grpId="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8853" name="Picture 5"/>
          <p:cNvPicPr>
            <a:picLocks noChangeAspect="1" noChangeArrowheads="1"/>
          </p:cNvPicPr>
          <p:nvPr/>
        </p:nvPicPr>
        <p:blipFill>
          <a:blip r:embed="rId3"/>
          <a:srcRect/>
          <a:stretch>
            <a:fillRect/>
          </a:stretch>
        </p:blipFill>
        <p:spPr bwMode="auto">
          <a:xfrm>
            <a:off x="0" y="620688"/>
            <a:ext cx="5508104" cy="1377010"/>
          </a:xfrm>
          <a:prstGeom prst="rect">
            <a:avLst/>
          </a:prstGeom>
          <a:noFill/>
          <a:ln w="9525">
            <a:noFill/>
            <a:miter lim="800000"/>
            <a:headEnd/>
            <a:tailEnd/>
          </a:ln>
          <a:effectLst/>
        </p:spPr>
      </p:pic>
      <p:pic>
        <p:nvPicPr>
          <p:cNvPr id="78850" name="Picture 2" descr="Image result for planet em radiation"/>
          <p:cNvPicPr>
            <a:picLocks noChangeAspect="1" noChangeArrowheads="1"/>
          </p:cNvPicPr>
          <p:nvPr/>
        </p:nvPicPr>
        <p:blipFill>
          <a:blip r:embed="rId4"/>
          <a:srcRect/>
          <a:stretch>
            <a:fillRect/>
          </a:stretch>
        </p:blipFill>
        <p:spPr bwMode="auto">
          <a:xfrm rot="5400000">
            <a:off x="5929312" y="3643312"/>
            <a:ext cx="3790950" cy="2638426"/>
          </a:xfrm>
          <a:prstGeom prst="rect">
            <a:avLst/>
          </a:prstGeom>
          <a:noFill/>
        </p:spPr>
      </p:pic>
      <p:pic>
        <p:nvPicPr>
          <p:cNvPr id="168" name="Shape 168"/>
          <p:cNvPicPr preferRelativeResize="0"/>
          <p:nvPr/>
        </p:nvPicPr>
        <p:blipFill>
          <a:blip r:embed="rId5">
            <a:alphaModFix/>
          </a:blip>
          <a:stretch>
            <a:fillRect/>
          </a:stretch>
        </p:blipFill>
        <p:spPr>
          <a:xfrm>
            <a:off x="5508104" y="620688"/>
            <a:ext cx="3635896" cy="2664296"/>
          </a:xfrm>
          <a:prstGeom prst="rect">
            <a:avLst/>
          </a:prstGeom>
          <a:noFill/>
          <a:ln>
            <a:noFill/>
          </a:ln>
        </p:spPr>
      </p:pic>
      <p:pic>
        <p:nvPicPr>
          <p:cNvPr id="170" name="Shape 170"/>
          <p:cNvPicPr preferRelativeResize="0"/>
          <p:nvPr/>
        </p:nvPicPr>
        <p:blipFill>
          <a:blip r:embed="rId6">
            <a:alphaModFix/>
          </a:blip>
          <a:stretch>
            <a:fillRect/>
          </a:stretch>
        </p:blipFill>
        <p:spPr>
          <a:xfrm>
            <a:off x="-396552" y="3717032"/>
            <a:ext cx="4482203" cy="2647253"/>
          </a:xfrm>
          <a:prstGeom prst="rect">
            <a:avLst/>
          </a:prstGeom>
          <a:noFill/>
          <a:ln>
            <a:noFill/>
          </a:ln>
        </p:spPr>
      </p:pic>
      <p:sp>
        <p:nvSpPr>
          <p:cNvPr id="171" name="Shape 171"/>
          <p:cNvSpPr txBox="1"/>
          <p:nvPr/>
        </p:nvSpPr>
        <p:spPr>
          <a:xfrm>
            <a:off x="0" y="6299520"/>
            <a:ext cx="6084168" cy="558480"/>
          </a:xfrm>
          <a:prstGeom prst="rect">
            <a:avLst/>
          </a:prstGeom>
          <a:solidFill>
            <a:schemeClr val="bg1"/>
          </a:solidFill>
          <a:ln>
            <a:noFill/>
          </a:ln>
        </p:spPr>
        <p:txBody>
          <a:bodyPr lIns="91425" tIns="91425" rIns="91425" bIns="91425" anchor="t" anchorCtr="0">
            <a:noAutofit/>
          </a:bodyPr>
          <a:lstStyle/>
          <a:p>
            <a:pPr lvl="0">
              <a:spcBef>
                <a:spcPts val="0"/>
              </a:spcBef>
              <a:buNone/>
            </a:pPr>
            <a:r>
              <a:rPr lang="en-US" sz="2400" b="1" dirty="0"/>
              <a:t>So, </a:t>
            </a:r>
            <a:r>
              <a:rPr lang="en-US" sz="2400" b="1"/>
              <a:t>what cn </a:t>
            </a:r>
            <a:r>
              <a:rPr lang="en-US" sz="2400" b="1" dirty="0"/>
              <a:t>we </a:t>
            </a:r>
            <a:r>
              <a:rPr lang="en-US" sz="2400" b="1"/>
              <a:t>measure abt </a:t>
            </a:r>
            <a:r>
              <a:rPr lang="en-US" sz="2400" b="1" dirty="0"/>
              <a:t>waves?</a:t>
            </a:r>
          </a:p>
        </p:txBody>
      </p:sp>
      <p:sp>
        <p:nvSpPr>
          <p:cNvPr id="6" name="TextBox 5"/>
          <p:cNvSpPr txBox="1"/>
          <p:nvPr/>
        </p:nvSpPr>
        <p:spPr>
          <a:xfrm>
            <a:off x="0" y="0"/>
            <a:ext cx="9252520" cy="492443"/>
          </a:xfrm>
          <a:prstGeom prst="rect">
            <a:avLst/>
          </a:prstGeom>
          <a:noFill/>
        </p:spPr>
        <p:txBody>
          <a:bodyPr wrap="square" rtlCol="0">
            <a:spAutoFit/>
          </a:bodyPr>
          <a:lstStyle/>
          <a:p>
            <a:r>
              <a:rPr lang="en-CA" sz="2600" dirty="0">
                <a:solidFill>
                  <a:schemeClr val="bg1"/>
                </a:solidFill>
                <a:latin typeface="Arial Narrow" pitchFamily="34" charset="0"/>
              </a:rPr>
              <a:t>So Light/Other EM Waves Come From Atoms Within Stars &amp; Other Objects </a:t>
            </a:r>
          </a:p>
        </p:txBody>
      </p:sp>
      <p:pic>
        <p:nvPicPr>
          <p:cNvPr id="78852" name="Picture 4" descr="Image result for infrared jupiter"/>
          <p:cNvPicPr>
            <a:picLocks noChangeAspect="1" noChangeArrowheads="1"/>
          </p:cNvPicPr>
          <p:nvPr/>
        </p:nvPicPr>
        <p:blipFill>
          <a:blip r:embed="rId7"/>
          <a:srcRect/>
          <a:stretch>
            <a:fillRect/>
          </a:stretch>
        </p:blipFill>
        <p:spPr bwMode="auto">
          <a:xfrm>
            <a:off x="4067944" y="4077072"/>
            <a:ext cx="2487296" cy="2198788"/>
          </a:xfrm>
          <a:prstGeom prst="rect">
            <a:avLst/>
          </a:prstGeom>
          <a:noFill/>
        </p:spPr>
      </p:pic>
      <p:grpSp>
        <p:nvGrpSpPr>
          <p:cNvPr id="14" name="Group 13"/>
          <p:cNvGrpSpPr/>
          <p:nvPr/>
        </p:nvGrpSpPr>
        <p:grpSpPr>
          <a:xfrm>
            <a:off x="-180528" y="1844824"/>
            <a:ext cx="6696744" cy="1777816"/>
            <a:chOff x="-180528" y="1844824"/>
            <a:chExt cx="5649228" cy="1777816"/>
          </a:xfrm>
        </p:grpSpPr>
        <p:sp>
          <p:nvSpPr>
            <p:cNvPr id="169" name="Shape 169"/>
            <p:cNvSpPr txBox="1"/>
            <p:nvPr/>
          </p:nvSpPr>
          <p:spPr>
            <a:xfrm>
              <a:off x="0" y="1988840"/>
              <a:ext cx="5468700" cy="1633800"/>
            </a:xfrm>
            <a:prstGeom prst="rect">
              <a:avLst/>
            </a:prstGeom>
            <a:noFill/>
            <a:ln>
              <a:noFill/>
            </a:ln>
          </p:spPr>
          <p:txBody>
            <a:bodyPr lIns="91425" tIns="91425" rIns="91425" bIns="91425" anchor="t" anchorCtr="0">
              <a:noAutofit/>
            </a:bodyPr>
            <a:lstStyle/>
            <a:p>
              <a:pPr lvl="0" rtl="0">
                <a:spcBef>
                  <a:spcPts val="0"/>
                </a:spcBef>
                <a:buNone/>
              </a:pPr>
              <a:r>
                <a:rPr lang="en-US" sz="2300" b="1" dirty="0">
                  <a:latin typeface="Arial Narrow" pitchFamily="34" charset="0"/>
                </a:rPr>
                <a:t>      all </a:t>
              </a:r>
              <a:r>
                <a:rPr lang="en-US" sz="2300" b="1">
                  <a:latin typeface="Arial Narrow" pitchFamily="34" charset="0"/>
                </a:rPr>
                <a:t>EM wvs carry energy </a:t>
              </a:r>
              <a:r>
                <a:rPr lang="en-US" sz="2300" b="1" dirty="0">
                  <a:latin typeface="Arial Narrow" pitchFamily="34" charset="0"/>
                </a:rPr>
                <a:t>(</a:t>
              </a:r>
              <a:r>
                <a:rPr lang="en-US" sz="2300" b="1" i="1" dirty="0">
                  <a:latin typeface="Arial Narrow" pitchFamily="34" charset="0"/>
                </a:rPr>
                <a:t>E) </a:t>
              </a:r>
              <a:r>
                <a:rPr lang="en-US" sz="2300" b="1" dirty="0">
                  <a:latin typeface="Arial Narrow" pitchFamily="34" charset="0"/>
                </a:rPr>
                <a:t>to us </a:t>
              </a:r>
              <a:r>
                <a:rPr lang="en-US" sz="2300" b="1" dirty="0" err="1">
                  <a:latin typeface="Arial Narrow" pitchFamily="34" charset="0"/>
                </a:rPr>
                <a:t>frm</a:t>
              </a:r>
              <a:r>
                <a:rPr lang="en-US" sz="2300" b="1" dirty="0">
                  <a:latin typeface="Arial Narrow" pitchFamily="34" charset="0"/>
                </a:rPr>
                <a:t> </a:t>
              </a:r>
            </a:p>
            <a:p>
              <a:pPr lvl="0" rtl="0">
                <a:spcBef>
                  <a:spcPts val="0"/>
                </a:spcBef>
                <a:buNone/>
              </a:pPr>
              <a:r>
                <a:rPr lang="en-US" sz="2300" b="1" dirty="0">
                  <a:latin typeface="Arial Narrow" pitchFamily="34" charset="0"/>
                </a:rPr>
                <a:t>  </a:t>
              </a:r>
              <a:r>
                <a:rPr lang="en-US" sz="2300" b="1">
                  <a:latin typeface="Arial Narrow" pitchFamily="34" charset="0"/>
                </a:rPr>
                <a:t>these objts</a:t>
              </a:r>
              <a:r>
                <a:rPr lang="en-US" sz="2300" b="1" dirty="0">
                  <a:latin typeface="Arial Narrow" pitchFamily="34" charset="0"/>
                </a:rPr>
                <a:t>, &amp; the </a:t>
              </a:r>
              <a:r>
                <a:rPr lang="en-US" sz="2300" b="1" i="1" dirty="0">
                  <a:latin typeface="Arial Narrow" pitchFamily="34" charset="0"/>
                </a:rPr>
                <a:t>E</a:t>
              </a:r>
              <a:r>
                <a:rPr lang="en-US" sz="2300" b="1" dirty="0">
                  <a:latin typeface="Arial Narrow" pitchFamily="34" charset="0"/>
                </a:rPr>
                <a:t> results </a:t>
              </a:r>
              <a:r>
                <a:rPr lang="en-US" sz="2300" b="1" dirty="0" err="1">
                  <a:latin typeface="Arial Narrow" pitchFamily="34" charset="0"/>
                </a:rPr>
                <a:t>frm</a:t>
              </a:r>
              <a:r>
                <a:rPr lang="en-US" sz="2300" b="1" dirty="0">
                  <a:latin typeface="Arial Narrow" pitchFamily="34" charset="0"/>
                </a:rPr>
                <a:t> processes </a:t>
              </a:r>
            </a:p>
            <a:p>
              <a:pPr lvl="0" rtl="0">
                <a:spcBef>
                  <a:spcPts val="0"/>
                </a:spcBef>
                <a:buNone/>
              </a:pPr>
              <a:r>
                <a:rPr lang="en-US" sz="2300" b="1" dirty="0">
                  <a:latin typeface="Arial Narrow" pitchFamily="34" charset="0"/>
                </a:rPr>
                <a:t>  </a:t>
              </a:r>
              <a:r>
                <a:rPr lang="en-US" sz="2300" b="1" dirty="0" err="1">
                  <a:latin typeface="Arial Narrow" pitchFamily="34" charset="0"/>
                </a:rPr>
                <a:t>occuring</a:t>
              </a:r>
              <a:r>
                <a:rPr lang="en-US" sz="2300" b="1" dirty="0">
                  <a:latin typeface="Arial Narrow" pitchFamily="34" charset="0"/>
                </a:rPr>
                <a:t> there… </a:t>
              </a:r>
            </a:p>
            <a:p>
              <a:pPr lvl="0" rtl="0">
                <a:spcBef>
                  <a:spcPts val="0"/>
                </a:spcBef>
                <a:buNone/>
              </a:pPr>
              <a:endParaRPr lang="en-US" sz="800" b="1" dirty="0">
                <a:latin typeface="Arial Narrow" pitchFamily="34" charset="0"/>
              </a:endParaRPr>
            </a:p>
            <a:p>
              <a:pPr lvl="0" rtl="0">
                <a:spcBef>
                  <a:spcPts val="0"/>
                </a:spcBef>
                <a:buNone/>
              </a:pPr>
              <a:r>
                <a:rPr lang="en-US" sz="2300" b="1" dirty="0">
                  <a:latin typeface="Arial Narrow" pitchFamily="34" charset="0"/>
                  <a:sym typeface="Wingdings" pitchFamily="2" charset="2"/>
                </a:rPr>
                <a:t>…</a:t>
              </a:r>
              <a:r>
                <a:rPr lang="en-US" sz="2300" b="1" dirty="0" err="1">
                  <a:latin typeface="Arial Narrow" pitchFamily="34" charset="0"/>
                </a:rPr>
                <a:t>stdyng</a:t>
              </a:r>
              <a:r>
                <a:rPr lang="en-US" sz="2300" b="1" dirty="0">
                  <a:latin typeface="Arial Narrow" pitchFamily="34" charset="0"/>
                </a:rPr>
                <a:t> EM waves </a:t>
              </a:r>
              <a:r>
                <a:rPr lang="en-US" sz="2300" b="1" dirty="0" err="1">
                  <a:latin typeface="Arial Narrow" pitchFamily="34" charset="0"/>
                </a:rPr>
                <a:t>cn</a:t>
              </a:r>
              <a:r>
                <a:rPr lang="en-US" sz="2300" b="1" dirty="0">
                  <a:latin typeface="Arial Narrow" pitchFamily="34" charset="0"/>
                </a:rPr>
                <a:t> tell us </a:t>
              </a:r>
              <a:r>
                <a:rPr lang="en-US" sz="2300" b="1" dirty="0" err="1">
                  <a:latin typeface="Arial Narrow" pitchFamily="34" charset="0"/>
                </a:rPr>
                <a:t>mny</a:t>
              </a:r>
              <a:r>
                <a:rPr lang="en-US" sz="2300" b="1" dirty="0">
                  <a:latin typeface="Arial Narrow" pitchFamily="34" charset="0"/>
                </a:rPr>
                <a:t> things </a:t>
              </a:r>
              <a:r>
                <a:rPr lang="en-US" sz="2300" b="1" err="1">
                  <a:latin typeface="Arial Narrow" pitchFamily="34" charset="0"/>
                </a:rPr>
                <a:t>abt</a:t>
              </a:r>
              <a:r>
                <a:rPr lang="en-US" sz="2300" b="1">
                  <a:latin typeface="Arial Narrow" pitchFamily="34" charset="0"/>
                </a:rPr>
                <a:t> the</a:t>
              </a:r>
              <a:endParaRPr lang="en-US" sz="2300" b="1" dirty="0">
                <a:latin typeface="Arial Narrow" pitchFamily="34" charset="0"/>
              </a:endParaRPr>
            </a:p>
            <a:p>
              <a:pPr lvl="0" rtl="0">
                <a:spcBef>
                  <a:spcPts val="0"/>
                </a:spcBef>
                <a:buNone/>
              </a:pPr>
              <a:r>
                <a:rPr lang="en-US" sz="2300" b="1" dirty="0">
                  <a:latin typeface="Arial Narrow" pitchFamily="34" charset="0"/>
                </a:rPr>
                <a:t>				</a:t>
              </a:r>
              <a:r>
                <a:rPr lang="en-US" sz="2300" b="1">
                  <a:latin typeface="Arial Narrow" pitchFamily="34" charset="0"/>
                </a:rPr>
                <a:t>                       objects</a:t>
              </a:r>
              <a:r>
                <a:rPr lang="en-US" sz="2300" b="1" dirty="0">
                  <a:latin typeface="Arial Narrow" pitchFamily="34" charset="0"/>
                </a:rPr>
                <a:t>!</a:t>
              </a:r>
            </a:p>
            <a:p>
              <a:pPr lvl="0" rtl="0">
                <a:spcBef>
                  <a:spcPts val="0"/>
                </a:spcBef>
                <a:buNone/>
              </a:pPr>
              <a:endParaRPr sz="2300" dirty="0">
                <a:latin typeface="Arial Narrow" pitchFamily="34" charset="0"/>
              </a:endParaRPr>
            </a:p>
            <a:p>
              <a:pPr lvl="0">
                <a:spcBef>
                  <a:spcPts val="0"/>
                </a:spcBef>
                <a:buNone/>
              </a:pPr>
              <a:r>
                <a:rPr lang="en-US" sz="2300" dirty="0">
                  <a:latin typeface="Arial Narrow" pitchFamily="34" charset="0"/>
                </a:rPr>
                <a:t> </a:t>
              </a:r>
            </a:p>
          </p:txBody>
        </p:sp>
        <p:pic>
          <p:nvPicPr>
            <p:cNvPr id="38914" name="Picture 2" descr="http://www.symbols.com/gi.php?type=1&amp;id=1681"/>
            <p:cNvPicPr>
              <a:picLocks noChangeAspect="1" noChangeArrowheads="1"/>
            </p:cNvPicPr>
            <p:nvPr/>
          </p:nvPicPr>
          <p:blipFill>
            <a:blip r:embed="rId8"/>
            <a:srcRect/>
            <a:stretch>
              <a:fillRect/>
            </a:stretch>
          </p:blipFill>
          <p:spPr bwMode="auto">
            <a:xfrm>
              <a:off x="-180528" y="1844824"/>
              <a:ext cx="864096" cy="864096"/>
            </a:xfrm>
            <a:prstGeom prst="rect">
              <a:avLst/>
            </a:prstGeom>
            <a:noFill/>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853"/>
                                        </p:tgtEl>
                                        <p:attrNameLst>
                                          <p:attrName>style.visibility</p:attrName>
                                        </p:attrNameLst>
                                      </p:cBhvr>
                                      <p:to>
                                        <p:strVal val="visible"/>
                                      </p:to>
                                    </p:set>
                                    <p:anim calcmode="lin" valueType="num">
                                      <p:cBhvr additive="base">
                                        <p:cTn id="7" dur="500" fill="hold"/>
                                        <p:tgtEl>
                                          <p:spTgt spid="78853"/>
                                        </p:tgtEl>
                                        <p:attrNameLst>
                                          <p:attrName>ppt_x</p:attrName>
                                        </p:attrNameLst>
                                      </p:cBhvr>
                                      <p:tavLst>
                                        <p:tav tm="0">
                                          <p:val>
                                            <p:strVal val="0-#ppt_w/2"/>
                                          </p:val>
                                        </p:tav>
                                        <p:tav tm="100000">
                                          <p:val>
                                            <p:strVal val="#ppt_x"/>
                                          </p:val>
                                        </p:tav>
                                      </p:tavLst>
                                    </p:anim>
                                    <p:anim calcmode="lin" valueType="num">
                                      <p:cBhvr additive="base">
                                        <p:cTn id="8" dur="500" fill="hold"/>
                                        <p:tgtEl>
                                          <p:spTgt spid="7885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anim calcmode="lin" valueType="num">
                                      <p:cBhvr additive="base">
                                        <p:cTn id="11" dur="500" fill="hold"/>
                                        <p:tgtEl>
                                          <p:spTgt spid="168"/>
                                        </p:tgtEl>
                                        <p:attrNameLst>
                                          <p:attrName>ppt_x</p:attrName>
                                        </p:attrNameLst>
                                      </p:cBhvr>
                                      <p:tavLst>
                                        <p:tav tm="0">
                                          <p:val>
                                            <p:strVal val="1+#ppt_w/2"/>
                                          </p:val>
                                        </p:tav>
                                        <p:tav tm="100000">
                                          <p:val>
                                            <p:strVal val="#ppt_x"/>
                                          </p:val>
                                        </p:tav>
                                      </p:tavLst>
                                    </p:anim>
                                    <p:anim calcmode="lin" valueType="num">
                                      <p:cBhvr additive="base">
                                        <p:cTn id="12" dur="500" fill="hold"/>
                                        <p:tgtEl>
                                          <p:spTgt spid="16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8850"/>
                                        </p:tgtEl>
                                        <p:attrNameLst>
                                          <p:attrName>style.visibility</p:attrName>
                                        </p:attrNameLst>
                                      </p:cBhvr>
                                      <p:to>
                                        <p:strVal val="visible"/>
                                      </p:to>
                                    </p:set>
                                    <p:anim calcmode="lin" valueType="num">
                                      <p:cBhvr additive="base">
                                        <p:cTn id="15" dur="500" fill="hold"/>
                                        <p:tgtEl>
                                          <p:spTgt spid="78850"/>
                                        </p:tgtEl>
                                        <p:attrNameLst>
                                          <p:attrName>ppt_x</p:attrName>
                                        </p:attrNameLst>
                                      </p:cBhvr>
                                      <p:tavLst>
                                        <p:tav tm="0">
                                          <p:val>
                                            <p:strVal val="1+#ppt_w/2"/>
                                          </p:val>
                                        </p:tav>
                                        <p:tav tm="100000">
                                          <p:val>
                                            <p:strVal val="#ppt_x"/>
                                          </p:val>
                                        </p:tav>
                                      </p:tavLst>
                                    </p:anim>
                                    <p:anim calcmode="lin" valueType="num">
                                      <p:cBhvr additive="base">
                                        <p:cTn id="16" dur="500" fill="hold"/>
                                        <p:tgtEl>
                                          <p:spTgt spid="78850"/>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8852"/>
                                        </p:tgtEl>
                                        <p:attrNameLst>
                                          <p:attrName>style.visibility</p:attrName>
                                        </p:attrNameLst>
                                      </p:cBhvr>
                                      <p:to>
                                        <p:strVal val="visible"/>
                                      </p:to>
                                    </p:set>
                                    <p:anim calcmode="lin" valueType="num">
                                      <p:cBhvr additive="base">
                                        <p:cTn id="19" dur="500" fill="hold"/>
                                        <p:tgtEl>
                                          <p:spTgt spid="78852"/>
                                        </p:tgtEl>
                                        <p:attrNameLst>
                                          <p:attrName>ppt_x</p:attrName>
                                        </p:attrNameLst>
                                      </p:cBhvr>
                                      <p:tavLst>
                                        <p:tav tm="0">
                                          <p:val>
                                            <p:strVal val="#ppt_x"/>
                                          </p:val>
                                        </p:tav>
                                        <p:tav tm="100000">
                                          <p:val>
                                            <p:strVal val="#ppt_x"/>
                                          </p:val>
                                        </p:tav>
                                      </p:tavLst>
                                    </p:anim>
                                    <p:anim calcmode="lin" valueType="num">
                                      <p:cBhvr additive="base">
                                        <p:cTn id="20" dur="500" fill="hold"/>
                                        <p:tgtEl>
                                          <p:spTgt spid="78852"/>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0"/>
                                        </p:tgtEl>
                                        <p:attrNameLst>
                                          <p:attrName>style.visibility</p:attrName>
                                        </p:attrNameLst>
                                      </p:cBhvr>
                                      <p:to>
                                        <p:strVal val="visible"/>
                                      </p:to>
                                    </p:set>
                                    <p:anim calcmode="lin" valueType="num">
                                      <p:cBhvr additive="base">
                                        <p:cTn id="27" dur="500" fill="hold"/>
                                        <p:tgtEl>
                                          <p:spTgt spid="170"/>
                                        </p:tgtEl>
                                        <p:attrNameLst>
                                          <p:attrName>ppt_x</p:attrName>
                                        </p:attrNameLst>
                                      </p:cBhvr>
                                      <p:tavLst>
                                        <p:tav tm="0">
                                          <p:val>
                                            <p:strVal val="#ppt_x"/>
                                          </p:val>
                                        </p:tav>
                                        <p:tav tm="100000">
                                          <p:val>
                                            <p:strVal val="#ppt_x"/>
                                          </p:val>
                                        </p:tav>
                                      </p:tavLst>
                                    </p:anim>
                                    <p:anim calcmode="lin" valueType="num">
                                      <p:cBhvr additive="base">
                                        <p:cTn id="2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71"/>
                                        </p:tgtEl>
                                        <p:attrNameLst>
                                          <p:attrName>style.visibility</p:attrName>
                                        </p:attrNameLst>
                                      </p:cBhvr>
                                      <p:to>
                                        <p:strVal val="visible"/>
                                      </p:to>
                                    </p:set>
                                    <p:anim calcmode="lin" valueType="num">
                                      <p:cBhvr additive="base">
                                        <p:cTn id="39" dur="500" fill="hold"/>
                                        <p:tgtEl>
                                          <p:spTgt spid="171"/>
                                        </p:tgtEl>
                                        <p:attrNameLst>
                                          <p:attrName>ppt_x</p:attrName>
                                        </p:attrNameLst>
                                      </p:cBhvr>
                                      <p:tavLst>
                                        <p:tav tm="0">
                                          <p:val>
                                            <p:strVal val="1+#ppt_w/2"/>
                                          </p:val>
                                        </p:tav>
                                        <p:tav tm="100000">
                                          <p:val>
                                            <p:strVal val="#ppt_x"/>
                                          </p:val>
                                        </p:tav>
                                      </p:tavLst>
                                    </p:anim>
                                    <p:anim calcmode="lin" valueType="num">
                                      <p:cBhvr additive="base">
                                        <p:cTn id="40" dur="500" fill="hold"/>
                                        <p:tgtEl>
                                          <p:spTgt spid="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0" name="Shape 178"/>
          <p:cNvPicPr preferRelativeResize="0"/>
          <p:nvPr/>
        </p:nvPicPr>
        <p:blipFill rotWithShape="1">
          <a:blip r:embed="rId3">
            <a:alphaModFix/>
          </a:blip>
          <a:srcRect b="4792"/>
          <a:stretch/>
        </p:blipFill>
        <p:spPr>
          <a:xfrm>
            <a:off x="297612" y="2527000"/>
            <a:ext cx="8548800" cy="2775000"/>
          </a:xfrm>
          <a:prstGeom prst="rect">
            <a:avLst/>
          </a:prstGeom>
          <a:noFill/>
          <a:ln>
            <a:noFill/>
          </a:ln>
        </p:spPr>
      </p:pic>
      <p:sp>
        <p:nvSpPr>
          <p:cNvPr id="178" name="Shape 178"/>
          <p:cNvSpPr txBox="1"/>
          <p:nvPr/>
        </p:nvSpPr>
        <p:spPr>
          <a:xfrm>
            <a:off x="66700" y="11125"/>
            <a:ext cx="6924599" cy="589200"/>
          </a:xfrm>
          <a:prstGeom prst="rect">
            <a:avLst/>
          </a:prstGeom>
          <a:noFill/>
          <a:ln>
            <a:noFill/>
          </a:ln>
        </p:spPr>
        <p:txBody>
          <a:bodyPr lIns="91425" tIns="91425" rIns="91425" bIns="91425" anchor="t" anchorCtr="0">
            <a:noAutofit/>
          </a:bodyPr>
          <a:lstStyle/>
          <a:p>
            <a:pPr lvl="0">
              <a:spcBef>
                <a:spcPts val="0"/>
              </a:spcBef>
              <a:buNone/>
            </a:pPr>
            <a:r>
              <a:rPr lang="en-US" sz="2800" b="1" dirty="0">
                <a:solidFill>
                  <a:schemeClr val="bg1"/>
                </a:solidFill>
              </a:rPr>
              <a:t>Wave Properties</a:t>
            </a:r>
          </a:p>
        </p:txBody>
      </p:sp>
      <p:sp>
        <p:nvSpPr>
          <p:cNvPr id="179" name="Shape 179"/>
          <p:cNvSpPr txBox="1"/>
          <p:nvPr/>
        </p:nvSpPr>
        <p:spPr>
          <a:xfrm>
            <a:off x="22225" y="644675"/>
            <a:ext cx="9144000" cy="1200149"/>
          </a:xfrm>
          <a:prstGeom prst="rect">
            <a:avLst/>
          </a:prstGeom>
          <a:noFill/>
          <a:ln>
            <a:noFill/>
          </a:ln>
        </p:spPr>
        <p:txBody>
          <a:bodyPr lIns="91425" tIns="91425" rIns="91425" bIns="91425" anchor="t" anchorCtr="0">
            <a:noAutofit/>
          </a:bodyPr>
          <a:lstStyle/>
          <a:p>
            <a:pPr lvl="0">
              <a:spcBef>
                <a:spcPts val="0"/>
              </a:spcBef>
              <a:buNone/>
            </a:pPr>
            <a:r>
              <a:rPr lang="en-US" sz="2400" dirty="0"/>
              <a:t>Since waves are </a:t>
            </a:r>
            <a:r>
              <a:rPr lang="en-US" sz="2400" i="1" dirty="0"/>
              <a:t>E</a:t>
            </a:r>
            <a:r>
              <a:rPr lang="en-US" sz="2400" dirty="0"/>
              <a:t> disturbances that oscillate - </a:t>
            </a:r>
            <a:r>
              <a:rPr lang="en-US" sz="2400" b="1" dirty="0"/>
              <a:t>how strong is </a:t>
            </a:r>
            <a:r>
              <a:rPr lang="en-US" sz="2400" b="1"/>
              <a:t>the oscillation? </a:t>
            </a:r>
            <a:r>
              <a:rPr lang="en-US" sz="2400" b="1">
                <a:sym typeface="Wingdings" pitchFamily="2" charset="2"/>
              </a:rPr>
              <a:t></a:t>
            </a:r>
            <a:r>
              <a:rPr lang="en-US" sz="2400" u="sng"/>
              <a:t>E </a:t>
            </a:r>
            <a:r>
              <a:rPr lang="en-US" sz="2400" u="sng" dirty="0" err="1"/>
              <a:t>frm</a:t>
            </a:r>
            <a:r>
              <a:rPr lang="en-US" sz="2400" u="sng" dirty="0"/>
              <a:t> source</a:t>
            </a:r>
            <a:r>
              <a:rPr lang="en-US" sz="2400" dirty="0"/>
              <a:t> creates </a:t>
            </a:r>
            <a:r>
              <a:rPr lang="en-US" sz="2400" b="1">
                <a:solidFill>
                  <a:srgbClr val="0000FF"/>
                </a:solidFill>
              </a:rPr>
              <a:t>wave’s intensity</a:t>
            </a:r>
          </a:p>
          <a:p>
            <a:pPr lvl="0">
              <a:spcBef>
                <a:spcPts val="0"/>
              </a:spcBef>
              <a:buNone/>
            </a:pPr>
            <a:r>
              <a:rPr lang="en-US" sz="2400"/>
              <a:t>…in</a:t>
            </a:r>
            <a:r>
              <a:rPr lang="en-US" sz="1200"/>
              <a:t> </a:t>
            </a:r>
            <a:r>
              <a:rPr lang="en-US" sz="2400"/>
              <a:t>wv, E carried in crests &amp; troughs; </a:t>
            </a:r>
          </a:p>
          <a:p>
            <a:pPr lvl="0">
              <a:spcBef>
                <a:spcPts val="0"/>
              </a:spcBef>
              <a:buNone/>
            </a:pPr>
            <a:r>
              <a:rPr lang="en-US" sz="2400"/>
              <a:t>    size called </a:t>
            </a:r>
            <a:r>
              <a:rPr lang="en-US" sz="2400">
                <a:solidFill>
                  <a:srgbClr val="0000FF"/>
                </a:solidFill>
              </a:rPr>
              <a:t>“</a:t>
            </a:r>
            <a:r>
              <a:rPr lang="en-US" sz="2400" b="1" u="sng">
                <a:solidFill>
                  <a:srgbClr val="0000FF"/>
                </a:solidFill>
              </a:rPr>
              <a:t>AMPLITUDE</a:t>
            </a:r>
            <a:r>
              <a:rPr lang="en-US" sz="2400">
                <a:solidFill>
                  <a:srgbClr val="0000FF"/>
                </a:solidFill>
              </a:rPr>
              <a:t>”</a:t>
            </a:r>
            <a:endParaRPr lang="en-US" sz="2400" dirty="0">
              <a:solidFill>
                <a:srgbClr val="0000FF"/>
              </a:solidFill>
            </a:endParaRPr>
          </a:p>
        </p:txBody>
      </p:sp>
      <p:sp>
        <p:nvSpPr>
          <p:cNvPr id="180" name="Shape 180"/>
          <p:cNvSpPr/>
          <p:nvPr/>
        </p:nvSpPr>
        <p:spPr>
          <a:xfrm>
            <a:off x="6588224" y="2276872"/>
            <a:ext cx="216024" cy="401727"/>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p:nvPr/>
        </p:nvSpPr>
        <p:spPr>
          <a:xfrm>
            <a:off x="5148065" y="4653136"/>
            <a:ext cx="216023" cy="432048"/>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txBox="1"/>
          <p:nvPr/>
        </p:nvSpPr>
        <p:spPr>
          <a:xfrm>
            <a:off x="6300192" y="1556792"/>
            <a:ext cx="2555776" cy="432048"/>
          </a:xfrm>
          <a:prstGeom prst="rect">
            <a:avLst/>
          </a:prstGeom>
          <a:noFill/>
          <a:ln w="15875">
            <a:solidFill>
              <a:srgbClr val="C00000"/>
            </a:solidFill>
          </a:ln>
        </p:spPr>
        <p:txBody>
          <a:bodyPr lIns="91425" tIns="91425" rIns="91425" bIns="91425" anchor="t" anchorCtr="0">
            <a:noAutofit/>
          </a:bodyPr>
          <a:lstStyle/>
          <a:p>
            <a:pPr lvl="0">
              <a:spcBef>
                <a:spcPts val="0"/>
              </a:spcBef>
            </a:pPr>
            <a:r>
              <a:rPr lang="en-US" sz="1600" b="1" dirty="0">
                <a:solidFill>
                  <a:srgbClr val="C00000"/>
                </a:solidFill>
              </a:rPr>
              <a:t>Crest size = Trough size </a:t>
            </a:r>
          </a:p>
        </p:txBody>
      </p:sp>
      <p:sp>
        <p:nvSpPr>
          <p:cNvPr id="15" name="TextBox 14"/>
          <p:cNvSpPr txBox="1"/>
          <p:nvPr/>
        </p:nvSpPr>
        <p:spPr>
          <a:xfrm>
            <a:off x="4716016" y="3140968"/>
            <a:ext cx="1296144" cy="369332"/>
          </a:xfrm>
          <a:prstGeom prst="rect">
            <a:avLst/>
          </a:prstGeom>
          <a:solidFill>
            <a:schemeClr val="bg1"/>
          </a:solidFill>
        </p:spPr>
        <p:txBody>
          <a:bodyPr wrap="square" rtlCol="0">
            <a:spAutoFit/>
          </a:bodyPr>
          <a:lstStyle/>
          <a:p>
            <a:r>
              <a:rPr lang="en-CA" sz="1800" b="1" spc="80">
                <a:solidFill>
                  <a:srgbClr val="0000FF"/>
                </a:solidFill>
                <a:latin typeface="Arial Narrow" pitchFamily="34" charset="0"/>
              </a:rPr>
              <a:t>Amplitude</a:t>
            </a:r>
            <a:endParaRPr lang="en-CA" sz="1800" b="1" spc="80" dirty="0">
              <a:solidFill>
                <a:srgbClr val="0000FF"/>
              </a:solidFill>
              <a:latin typeface="Arial Narrow" pitchFamily="34" charset="0"/>
            </a:endParaRPr>
          </a:p>
        </p:txBody>
      </p:sp>
      <p:sp>
        <p:nvSpPr>
          <p:cNvPr id="31" name="TextBox 30"/>
          <p:cNvSpPr txBox="1"/>
          <p:nvPr/>
        </p:nvSpPr>
        <p:spPr>
          <a:xfrm>
            <a:off x="899592" y="2492896"/>
            <a:ext cx="3024336" cy="446276"/>
          </a:xfrm>
          <a:prstGeom prst="rect">
            <a:avLst/>
          </a:prstGeom>
          <a:solidFill>
            <a:schemeClr val="bg1"/>
          </a:solidFill>
        </p:spPr>
        <p:txBody>
          <a:bodyPr wrap="square" rtlCol="0">
            <a:spAutoFit/>
          </a:bodyPr>
          <a:lstStyle/>
          <a:p>
            <a:endParaRPr lang="en-CA" sz="2300" dirty="0">
              <a:latin typeface="Arial Narrow" pitchFamily="34" charset="0"/>
            </a:endParaRPr>
          </a:p>
        </p:txBody>
      </p:sp>
      <p:grpSp>
        <p:nvGrpSpPr>
          <p:cNvPr id="35" name="Group 34"/>
          <p:cNvGrpSpPr/>
          <p:nvPr/>
        </p:nvGrpSpPr>
        <p:grpSpPr>
          <a:xfrm>
            <a:off x="899592" y="2132856"/>
            <a:ext cx="3168352" cy="1080120"/>
            <a:chOff x="899592" y="2132856"/>
            <a:chExt cx="3168352" cy="1080120"/>
          </a:xfrm>
        </p:grpSpPr>
        <p:grpSp>
          <p:nvGrpSpPr>
            <p:cNvPr id="30" name="Group 29"/>
            <p:cNvGrpSpPr/>
            <p:nvPr/>
          </p:nvGrpSpPr>
          <p:grpSpPr>
            <a:xfrm>
              <a:off x="899592" y="2132856"/>
              <a:ext cx="3168352" cy="1080120"/>
              <a:chOff x="-2124744" y="2132856"/>
              <a:chExt cx="3168352" cy="1080120"/>
            </a:xfrm>
          </p:grpSpPr>
          <p:grpSp>
            <p:nvGrpSpPr>
              <p:cNvPr id="29" name="Group 28"/>
              <p:cNvGrpSpPr/>
              <p:nvPr/>
            </p:nvGrpSpPr>
            <p:grpSpPr>
              <a:xfrm>
                <a:off x="-1908720" y="2564904"/>
                <a:ext cx="2952328" cy="648072"/>
                <a:chOff x="-1908720" y="2564904"/>
                <a:chExt cx="2952328" cy="648072"/>
              </a:xfrm>
            </p:grpSpPr>
            <p:cxnSp>
              <p:nvCxnSpPr>
                <p:cNvPr id="11" name="Straight Arrow Connector 10"/>
                <p:cNvCxnSpPr/>
                <p:nvPr/>
              </p:nvCxnSpPr>
              <p:spPr>
                <a:xfrm>
                  <a:off x="-1476672" y="3212976"/>
                  <a:ext cx="2520280" cy="0"/>
                </a:xfrm>
                <a:prstGeom prst="straightConnector1">
                  <a:avLst/>
                </a:prstGeom>
                <a:ln w="25400">
                  <a:solidFill>
                    <a:srgbClr val="FF33CC"/>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Left Bracket 17"/>
                <p:cNvSpPr/>
                <p:nvPr/>
              </p:nvSpPr>
              <p:spPr>
                <a:xfrm rot="5400000">
                  <a:off x="-612576" y="1412776"/>
                  <a:ext cx="144016" cy="2736304"/>
                </a:xfrm>
                <a:prstGeom prst="leftBracket">
                  <a:avLst>
                    <a:gd name="adj" fmla="val 52977"/>
                  </a:avLst>
                </a:prstGeom>
                <a:ln w="22225">
                  <a:solidFill>
                    <a:srgbClr val="FF33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2" name="Straight Connector 21"/>
                <p:cNvCxnSpPr/>
                <p:nvPr/>
              </p:nvCxnSpPr>
              <p:spPr>
                <a:xfrm>
                  <a:off x="-900608" y="2564904"/>
                  <a:ext cx="144016" cy="648072"/>
                </a:xfrm>
                <a:prstGeom prst="line">
                  <a:avLst/>
                </a:prstGeom>
                <a:ln w="254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88640" y="2564904"/>
                  <a:ext cx="0" cy="144016"/>
                </a:xfrm>
                <a:prstGeom prst="line">
                  <a:avLst/>
                </a:prstGeom>
                <a:ln w="25400">
                  <a:solidFill>
                    <a:srgbClr val="FF33CC"/>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2124744" y="2132856"/>
                <a:ext cx="3096344" cy="761747"/>
              </a:xfrm>
              <a:prstGeom prst="rect">
                <a:avLst/>
              </a:prstGeom>
              <a:noFill/>
            </p:spPr>
            <p:txBody>
              <a:bodyPr wrap="square" rtlCol="0">
                <a:spAutoFit/>
              </a:bodyPr>
              <a:lstStyle/>
              <a:p>
                <a:pPr>
                  <a:lnSpc>
                    <a:spcPts val="900"/>
                  </a:lnSpc>
                </a:pPr>
                <a:r>
                  <a:rPr lang="en-CA" sz="900" b="1">
                    <a:latin typeface="Arial" pitchFamily="34" charset="0"/>
                    <a:cs typeface="Arial" pitchFamily="34" charset="0"/>
                  </a:rPr>
                  <a:t>    </a:t>
                </a:r>
                <a:r>
                  <a:rPr lang="en-CA" sz="1800" b="1">
                    <a:latin typeface="Arial" pitchFamily="34" charset="0"/>
                    <a:cs typeface="Arial" pitchFamily="34" charset="0"/>
                  </a:rPr>
                  <a:t>     </a:t>
                </a:r>
              </a:p>
              <a:p>
                <a:r>
                  <a:rPr lang="en-CA" sz="1800" b="1">
                    <a:latin typeface="Arial" pitchFamily="34" charset="0"/>
                    <a:cs typeface="Arial" pitchFamily="34" charset="0"/>
                  </a:rPr>
                  <a:t>  </a:t>
                </a:r>
                <a:r>
                  <a:rPr lang="en-CA" sz="1800" b="1">
                    <a:solidFill>
                      <a:srgbClr val="FF33CC"/>
                    </a:solidFill>
                    <a:latin typeface="Arial" pitchFamily="34" charset="0"/>
                    <a:cs typeface="Arial" pitchFamily="34" charset="0"/>
                  </a:rPr>
                  <a:t>1 wavelength</a:t>
                </a:r>
              </a:p>
              <a:p>
                <a:endParaRPr lang="en-CA" sz="300" b="1">
                  <a:latin typeface="Arial" pitchFamily="34" charset="0"/>
                  <a:cs typeface="Arial" pitchFamily="34" charset="0"/>
                </a:endParaRPr>
              </a:p>
              <a:p>
                <a:endParaRPr lang="en-CA" sz="300" b="1">
                  <a:latin typeface="Arial" pitchFamily="34" charset="0"/>
                  <a:cs typeface="Arial" pitchFamily="34" charset="0"/>
                </a:endParaRPr>
              </a:p>
              <a:p>
                <a:endParaRPr lang="en-CA" sz="600" b="1">
                  <a:latin typeface="Arial" pitchFamily="34" charset="0"/>
                  <a:cs typeface="Arial" pitchFamily="34" charset="0"/>
                </a:endParaRPr>
              </a:p>
              <a:p>
                <a:endParaRPr lang="en-CA" sz="600" b="1" dirty="0">
                  <a:latin typeface="Arial" pitchFamily="34" charset="0"/>
                  <a:cs typeface="Arial" pitchFamily="34" charset="0"/>
                </a:endParaRPr>
              </a:p>
            </p:txBody>
          </p:sp>
        </p:grpSp>
        <p:sp>
          <p:nvSpPr>
            <p:cNvPr id="33" name="Multiply 32"/>
            <p:cNvSpPr/>
            <p:nvPr/>
          </p:nvSpPr>
          <p:spPr>
            <a:xfrm>
              <a:off x="971600" y="2852936"/>
              <a:ext cx="216024" cy="288032"/>
            </a:xfrm>
            <a:prstGeom prst="mathMultiply">
              <a:avLst>
                <a:gd name="adj1" fmla="val 12497"/>
              </a:avLst>
            </a:prstGeom>
            <a:solidFill>
              <a:srgbClr val="FF33CC"/>
            </a:solidFill>
            <a:ln w="1905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Multiply 33"/>
            <p:cNvSpPr/>
            <p:nvPr/>
          </p:nvSpPr>
          <p:spPr>
            <a:xfrm>
              <a:off x="3779912" y="2852936"/>
              <a:ext cx="216024" cy="288032"/>
            </a:xfrm>
            <a:prstGeom prst="mathMultiply">
              <a:avLst>
                <a:gd name="adj1" fmla="val 12497"/>
              </a:avLst>
            </a:prstGeom>
            <a:solidFill>
              <a:srgbClr val="FF33CC"/>
            </a:solidFill>
            <a:ln w="1905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3" name="Shape 183"/>
          <p:cNvSpPr txBox="1"/>
          <p:nvPr/>
        </p:nvSpPr>
        <p:spPr>
          <a:xfrm>
            <a:off x="0" y="5085184"/>
            <a:ext cx="9144000" cy="1772816"/>
          </a:xfrm>
          <a:prstGeom prst="rect">
            <a:avLst/>
          </a:prstGeom>
          <a:noFill/>
          <a:ln>
            <a:noFill/>
          </a:ln>
        </p:spPr>
        <p:txBody>
          <a:bodyPr lIns="91425" tIns="91425" rIns="91425" bIns="91425" anchor="t" anchorCtr="0">
            <a:noAutofit/>
          </a:bodyPr>
          <a:lstStyle/>
          <a:p>
            <a:pPr lvl="0" rtl="0">
              <a:spcBef>
                <a:spcPts val="0"/>
              </a:spcBef>
              <a:buFont typeface="Arial" pitchFamily="34" charset="0"/>
              <a:buChar char="•"/>
            </a:pPr>
            <a:r>
              <a:rPr lang="en-US" sz="2400" dirty="0">
                <a:latin typeface="Arial Narrow" pitchFamily="34" charset="0"/>
              </a:rPr>
              <a:t> Since waves occur in repetitive patterns,</a:t>
            </a:r>
          </a:p>
          <a:p>
            <a:pPr lvl="0" rtl="0">
              <a:spcBef>
                <a:spcPts val="0"/>
              </a:spcBef>
              <a:buNone/>
            </a:pPr>
            <a:r>
              <a:rPr lang="en-US" sz="2400" dirty="0">
                <a:latin typeface="Arial Narrow" pitchFamily="34" charset="0"/>
              </a:rPr>
              <a:t>   different types of waves </a:t>
            </a:r>
            <a:r>
              <a:rPr lang="en-US" sz="2400" dirty="0" err="1">
                <a:latin typeface="Arial Narrow" pitchFamily="34" charset="0"/>
              </a:rPr>
              <a:t>cn</a:t>
            </a:r>
            <a:r>
              <a:rPr lang="en-US" sz="2400" dirty="0">
                <a:latin typeface="Arial Narrow" pitchFamily="34" charset="0"/>
              </a:rPr>
              <a:t> be characterized by </a:t>
            </a:r>
            <a:r>
              <a:rPr lang="en-US" sz="2400" u="sng" dirty="0">
                <a:latin typeface="Arial Narrow" pitchFamily="34" charset="0"/>
              </a:rPr>
              <a:t>the distance (length) it takes</a:t>
            </a:r>
          </a:p>
          <a:p>
            <a:pPr lvl="0" rtl="0">
              <a:spcBef>
                <a:spcPts val="0"/>
              </a:spcBef>
              <a:buNone/>
            </a:pPr>
            <a:r>
              <a:rPr lang="en-US" sz="2400" dirty="0">
                <a:latin typeface="Arial Narrow" pitchFamily="34" charset="0"/>
              </a:rPr>
              <a:t>   </a:t>
            </a:r>
            <a:r>
              <a:rPr lang="en-US" sz="2400" u="sng" dirty="0">
                <a:latin typeface="Arial Narrow" pitchFamily="34" charset="0"/>
              </a:rPr>
              <a:t>for 1 complete pattern</a:t>
            </a:r>
            <a:r>
              <a:rPr lang="en-US" sz="2400" dirty="0">
                <a:latin typeface="Arial Narrow" pitchFamily="34" charset="0"/>
              </a:rPr>
              <a:t> (1 oscillation)      </a:t>
            </a:r>
            <a:r>
              <a:rPr lang="en-US" sz="1800" dirty="0">
                <a:latin typeface="Arial Narrow" pitchFamily="34" charset="0"/>
              </a:rPr>
              <a:t>(</a:t>
            </a:r>
            <a:r>
              <a:rPr lang="en-US" sz="1800" dirty="0" err="1">
                <a:latin typeface="Arial Narrow" pitchFamily="34" charset="0"/>
              </a:rPr>
              <a:t>eg</a:t>
            </a:r>
            <a:r>
              <a:rPr lang="en-US" sz="1800" dirty="0">
                <a:latin typeface="Arial Narrow" pitchFamily="34" charset="0"/>
              </a:rPr>
              <a:t>. From X </a:t>
            </a:r>
            <a:r>
              <a:rPr lang="en-US" sz="1800" dirty="0">
                <a:latin typeface="Arial Narrow" pitchFamily="34" charset="0"/>
                <a:sym typeface="Wingdings" pitchFamily="2" charset="2"/>
              </a:rPr>
              <a:t> X)</a:t>
            </a:r>
            <a:r>
              <a:rPr lang="en-US" sz="1800" dirty="0">
                <a:latin typeface="Arial Narrow" pitchFamily="34" charset="0"/>
              </a:rPr>
              <a:t>   </a:t>
            </a:r>
          </a:p>
          <a:p>
            <a:pPr lvl="0" rtl="0">
              <a:spcBef>
                <a:spcPts val="0"/>
              </a:spcBef>
              <a:buFont typeface="Arial" pitchFamily="34" charset="0"/>
              <a:buChar char="•"/>
            </a:pPr>
            <a:r>
              <a:rPr lang="en-US" sz="2200" dirty="0">
                <a:latin typeface="Arial Narrow" pitchFamily="34" charset="0"/>
              </a:rPr>
              <a:t> Known as </a:t>
            </a:r>
            <a:r>
              <a:rPr lang="en-US" sz="2600" b="1" dirty="0">
                <a:solidFill>
                  <a:srgbClr val="FF33CC"/>
                </a:solidFill>
                <a:latin typeface="Arial" pitchFamily="34" charset="0"/>
                <a:cs typeface="Arial" pitchFamily="34" charset="0"/>
              </a:rPr>
              <a:t>“</a:t>
            </a:r>
            <a:r>
              <a:rPr lang="en-US" sz="2600" b="1" u="sng" dirty="0">
                <a:solidFill>
                  <a:srgbClr val="FF33CC"/>
                </a:solidFill>
                <a:latin typeface="Arial" pitchFamily="34" charset="0"/>
                <a:cs typeface="Arial" pitchFamily="34" charset="0"/>
              </a:rPr>
              <a:t>Wavelength</a:t>
            </a:r>
            <a:r>
              <a:rPr lang="en-US" sz="2600" b="1" dirty="0">
                <a:solidFill>
                  <a:srgbClr val="FF33CC"/>
                </a:solidFill>
                <a:latin typeface="Arial" pitchFamily="34" charset="0"/>
                <a:cs typeface="Arial" pitchFamily="34" charset="0"/>
              </a:rPr>
              <a:t>”</a:t>
            </a:r>
            <a:r>
              <a:rPr lang="en-US" sz="2400" dirty="0">
                <a:solidFill>
                  <a:srgbClr val="FF33CC"/>
                </a:solidFill>
                <a:latin typeface="Arial Narrow" pitchFamily="34" charset="0"/>
              </a:rPr>
              <a:t> </a:t>
            </a:r>
            <a:r>
              <a:rPr lang="en-US" sz="2400" b="1" dirty="0">
                <a:latin typeface="Arial Narrow" pitchFamily="34" charset="0"/>
              </a:rPr>
              <a:t>(λ)  </a:t>
            </a:r>
            <a:r>
              <a:rPr lang="en-US" sz="2400" dirty="0">
                <a:latin typeface="Arial Narrow" pitchFamily="34" charset="0"/>
              </a:rPr>
              <a:t>–  (units: km-m-nm)   </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0-#ppt_w/2"/>
                                          </p:val>
                                        </p:tav>
                                        <p:tav tm="100000">
                                          <p:val>
                                            <p:strVal val="#ppt_x"/>
                                          </p:val>
                                        </p:tav>
                                      </p:tavLst>
                                    </p:anim>
                                    <p:anim calcmode="lin" valueType="num">
                                      <p:cBhvr additive="base">
                                        <p:cTn id="8" dur="500" fill="hold"/>
                                        <p:tgtEl>
                                          <p:spTgt spid="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0"/>
                                        </p:tgtEl>
                                        <p:attrNameLst>
                                          <p:attrName>style.visibility</p:attrName>
                                        </p:attrNameLst>
                                      </p:cBhvr>
                                      <p:to>
                                        <p:strVal val="visible"/>
                                      </p:to>
                                    </p:set>
                                    <p:anim calcmode="lin" valueType="num">
                                      <p:cBhvr additive="base">
                                        <p:cTn id="13" dur="1000"/>
                                        <p:tgtEl>
                                          <p:spTgt spid="18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81"/>
                                        </p:tgtEl>
                                        <p:attrNameLst>
                                          <p:attrName>style.visibility</p:attrName>
                                        </p:attrNameLst>
                                      </p:cBhvr>
                                      <p:to>
                                        <p:strVal val="visible"/>
                                      </p:to>
                                    </p:set>
                                    <p:anim calcmode="lin" valueType="num">
                                      <p:cBhvr additive="base">
                                        <p:cTn id="16" dur="1000"/>
                                        <p:tgtEl>
                                          <p:spTgt spid="181"/>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1000"/>
                                        <p:tgtEl>
                                          <p:spTgt spid="18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fade">
                                      <p:cBhvr>
                                        <p:cTn id="25" dur="500"/>
                                        <p:tgtEl>
                                          <p:spTgt spid="1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180"/>
                                        </p:tgtEl>
                                      </p:cBhvr>
                                    </p:animEffect>
                                    <p:set>
                                      <p:cBhvr>
                                        <p:cTn id="30" dur="1" fill="hold">
                                          <p:stCondLst>
                                            <p:cond delay="1000"/>
                                          </p:stCondLst>
                                        </p:cTn>
                                        <p:tgtEl>
                                          <p:spTgt spid="18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1000"/>
                                        <p:tgtEl>
                                          <p:spTgt spid="181"/>
                                        </p:tgtEl>
                                      </p:cBhvr>
                                    </p:animEffect>
                                    <p:set>
                                      <p:cBhvr>
                                        <p:cTn id="33" dur="1" fill="hold">
                                          <p:stCondLst>
                                            <p:cond delay="1000"/>
                                          </p:stCondLst>
                                        </p:cTn>
                                        <p:tgtEl>
                                          <p:spTgt spid="181"/>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fade">
                                      <p:cBhvr>
                                        <p:cTn id="36" dur="1000"/>
                                        <p:tgtEl>
                                          <p:spTgt spid="1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2" name="Shape 192"/>
          <p:cNvPicPr preferRelativeResize="0"/>
          <p:nvPr/>
        </p:nvPicPr>
        <p:blipFill rotWithShape="1">
          <a:blip r:embed="rId3">
            <a:alphaModFix/>
          </a:blip>
          <a:srcRect/>
          <a:stretch/>
        </p:blipFill>
        <p:spPr>
          <a:xfrm>
            <a:off x="0" y="2060848"/>
            <a:ext cx="5868144" cy="2336700"/>
          </a:xfrm>
          <a:prstGeom prst="rect">
            <a:avLst/>
          </a:prstGeom>
          <a:noFill/>
          <a:ln>
            <a:noFill/>
          </a:ln>
        </p:spPr>
      </p:pic>
      <p:sp>
        <p:nvSpPr>
          <p:cNvPr id="69" name="TextBox 68"/>
          <p:cNvSpPr txBox="1"/>
          <p:nvPr/>
        </p:nvSpPr>
        <p:spPr>
          <a:xfrm>
            <a:off x="5148064" y="2420888"/>
            <a:ext cx="792088" cy="1862048"/>
          </a:xfrm>
          <a:prstGeom prst="rect">
            <a:avLst/>
          </a:prstGeom>
          <a:solidFill>
            <a:schemeClr val="bg1"/>
          </a:solidFill>
        </p:spPr>
        <p:txBody>
          <a:bodyPr wrap="square" rtlCol="0">
            <a:spAutoFit/>
          </a:bodyPr>
          <a:lstStyle/>
          <a:p>
            <a:endParaRPr lang="en-CA" sz="2300" dirty="0">
              <a:latin typeface="Arial Narrow" pitchFamily="34" charset="0"/>
            </a:endParaRPr>
          </a:p>
          <a:p>
            <a:endParaRPr lang="en-CA" sz="2300" dirty="0">
              <a:latin typeface="Arial Narrow" pitchFamily="34" charset="0"/>
            </a:endParaRPr>
          </a:p>
          <a:p>
            <a:endParaRPr lang="en-CA" sz="2300" dirty="0">
              <a:latin typeface="Arial Narrow" pitchFamily="34" charset="0"/>
            </a:endParaRPr>
          </a:p>
          <a:p>
            <a:endParaRPr lang="en-CA" sz="2300" dirty="0">
              <a:latin typeface="Arial Narrow" pitchFamily="34" charset="0"/>
            </a:endParaRPr>
          </a:p>
          <a:p>
            <a:endParaRPr lang="en-CA" sz="2300" dirty="0">
              <a:latin typeface="Arial Narrow" pitchFamily="34" charset="0"/>
            </a:endParaRPr>
          </a:p>
        </p:txBody>
      </p:sp>
      <p:sp>
        <p:nvSpPr>
          <p:cNvPr id="190" name="Shape 190"/>
          <p:cNvSpPr txBox="1">
            <a:spLocks noGrp="1"/>
          </p:cNvSpPr>
          <p:nvPr>
            <p:ph type="title" idx="4294967295"/>
          </p:nvPr>
        </p:nvSpPr>
        <p:spPr>
          <a:xfrm>
            <a:off x="55574" y="111125"/>
            <a:ext cx="9088425" cy="3936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600" b="1" dirty="0">
                <a:solidFill>
                  <a:schemeClr val="bg1"/>
                </a:solidFill>
              </a:rPr>
              <a:t>Another Characteristic: the rate at which waves go by...</a:t>
            </a:r>
          </a:p>
        </p:txBody>
      </p:sp>
      <p:sp>
        <p:nvSpPr>
          <p:cNvPr id="191" name="Shape 191"/>
          <p:cNvSpPr txBox="1"/>
          <p:nvPr/>
        </p:nvSpPr>
        <p:spPr>
          <a:xfrm>
            <a:off x="0" y="600865"/>
            <a:ext cx="9144000" cy="13634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3000" b="1" i="0" u="sng" dirty="0">
                <a:solidFill>
                  <a:schemeClr val="accent2"/>
                </a:solidFill>
                <a:latin typeface="Arial"/>
                <a:ea typeface="Arial"/>
                <a:cs typeface="Arial"/>
                <a:sym typeface="Arial"/>
              </a:rPr>
              <a:t>Frequency</a:t>
            </a:r>
            <a:r>
              <a:rPr lang="en-US" sz="2800" b="1" i="0" u="none" dirty="0">
                <a:solidFill>
                  <a:schemeClr val="dk1"/>
                </a:solidFill>
                <a:latin typeface="Arial"/>
                <a:ea typeface="Arial"/>
                <a:cs typeface="Arial"/>
                <a:sym typeface="Arial"/>
              </a:rPr>
              <a:t>: </a:t>
            </a:r>
            <a:r>
              <a:rPr lang="en-US" sz="2400" b="1" i="0" u="none" dirty="0">
                <a:solidFill>
                  <a:schemeClr val="dk1"/>
                </a:solidFill>
                <a:latin typeface="Arial Narrow" pitchFamily="34" charset="0"/>
                <a:sym typeface="Arial"/>
              </a:rPr>
              <a:t>Number of complete waves or cycles </a:t>
            </a:r>
            <a:r>
              <a:rPr lang="en-US" sz="2000" b="1" i="0" u="none" dirty="0">
                <a:solidFill>
                  <a:schemeClr val="dk1"/>
                </a:solidFill>
                <a:latin typeface="Arial Narrow" pitchFamily="34" charset="0"/>
                <a:sym typeface="Arial"/>
              </a:rPr>
              <a:t>(wavelengths)</a:t>
            </a:r>
            <a:r>
              <a:rPr lang="en-US" sz="2000" b="1" dirty="0">
                <a:solidFill>
                  <a:schemeClr val="dk1"/>
                </a:solidFill>
                <a:latin typeface="Arial Narrow" pitchFamily="34" charset="0"/>
              </a:rPr>
              <a:t> </a:t>
            </a:r>
            <a:r>
              <a:rPr lang="en-US" sz="2400" b="1" i="0" u="none" dirty="0">
                <a:solidFill>
                  <a:schemeClr val="dk1"/>
                </a:solidFill>
                <a:latin typeface="Arial Narrow" pitchFamily="34" charset="0"/>
                <a:sym typeface="Arial"/>
              </a:rPr>
              <a:t>that </a:t>
            </a:r>
          </a:p>
          <a:p>
            <a:pPr marL="0" marR="0" lvl="0" indent="0" algn="l" rtl="0">
              <a:lnSpc>
                <a:spcPct val="100000"/>
              </a:lnSpc>
              <a:spcBef>
                <a:spcPts val="0"/>
              </a:spcBef>
              <a:spcAft>
                <a:spcPts val="0"/>
              </a:spcAft>
              <a:buClr>
                <a:schemeClr val="accent2"/>
              </a:buClr>
              <a:buSzPct val="25000"/>
              <a:buFont typeface="Arial"/>
              <a:buNone/>
            </a:pPr>
            <a:r>
              <a:rPr lang="en-US" sz="2400" b="1" dirty="0">
                <a:solidFill>
                  <a:schemeClr val="dk1"/>
                </a:solidFill>
                <a:latin typeface="Arial Narrow" pitchFamily="34" charset="0"/>
              </a:rPr>
              <a:t>				       </a:t>
            </a:r>
            <a:r>
              <a:rPr lang="en-US" sz="2400" b="1" i="0" u="none" dirty="0">
                <a:solidFill>
                  <a:schemeClr val="dk1"/>
                </a:solidFill>
                <a:latin typeface="Arial Narrow" pitchFamily="34" charset="0"/>
                <a:sym typeface="Arial"/>
              </a:rPr>
              <a:t>pass a given point per second (c/s = Hz)</a:t>
            </a:r>
          </a:p>
          <a:p>
            <a:pPr marL="0" marR="0" lvl="0" indent="0" algn="l" rtl="0">
              <a:lnSpc>
                <a:spcPct val="100000"/>
              </a:lnSpc>
              <a:spcBef>
                <a:spcPts val="1400"/>
              </a:spcBef>
              <a:spcAft>
                <a:spcPts val="0"/>
              </a:spcAft>
              <a:buClr>
                <a:schemeClr val="dk1"/>
              </a:buClr>
              <a:buFont typeface="Arial"/>
              <a:buNone/>
            </a:pPr>
            <a:endParaRPr sz="2800" b="1" i="0" u="none" dirty="0">
              <a:solidFill>
                <a:schemeClr val="dk1"/>
              </a:solidFill>
              <a:latin typeface="Arial"/>
              <a:ea typeface="Arial"/>
              <a:cs typeface="Arial"/>
              <a:sym typeface="Arial"/>
            </a:endParaRPr>
          </a:p>
          <a:p>
            <a:pPr marL="0" marR="0" lvl="0" indent="0" algn="l" rtl="0">
              <a:lnSpc>
                <a:spcPct val="100000"/>
              </a:lnSpc>
              <a:spcBef>
                <a:spcPts val="1400"/>
              </a:spcBef>
              <a:spcAft>
                <a:spcPts val="0"/>
              </a:spcAft>
              <a:buClr>
                <a:schemeClr val="dk1"/>
              </a:buClr>
              <a:buFont typeface="Arial"/>
              <a:buNone/>
            </a:pPr>
            <a:endParaRPr sz="2800" b="1" i="0" u="none" dirty="0">
              <a:solidFill>
                <a:schemeClr val="dk1"/>
              </a:solidFill>
              <a:latin typeface="Arial"/>
              <a:ea typeface="Arial"/>
              <a:cs typeface="Arial"/>
              <a:sym typeface="Arial"/>
            </a:endParaRPr>
          </a:p>
          <a:p>
            <a:pPr marL="0" marR="0" lvl="0" indent="0" algn="l" rtl="0">
              <a:lnSpc>
                <a:spcPct val="100000"/>
              </a:lnSpc>
              <a:spcBef>
                <a:spcPts val="1500"/>
              </a:spcBef>
              <a:spcAft>
                <a:spcPts val="0"/>
              </a:spcAft>
              <a:buClr>
                <a:schemeClr val="dk1"/>
              </a:buClr>
              <a:buFont typeface="Arial"/>
              <a:buNone/>
            </a:pPr>
            <a:endParaRPr sz="3000" b="1" i="0" u="none" dirty="0">
              <a:solidFill>
                <a:schemeClr val="accent2"/>
              </a:solidFill>
              <a:latin typeface="Arial"/>
              <a:ea typeface="Arial"/>
              <a:cs typeface="Arial"/>
              <a:sym typeface="Arial"/>
            </a:endParaRPr>
          </a:p>
          <a:p>
            <a:pPr marL="0" marR="0" lvl="0" indent="0" algn="l" rtl="0">
              <a:lnSpc>
                <a:spcPct val="100000"/>
              </a:lnSpc>
              <a:spcBef>
                <a:spcPts val="1500"/>
              </a:spcBef>
              <a:spcAft>
                <a:spcPts val="0"/>
              </a:spcAft>
              <a:buClr>
                <a:schemeClr val="dk1"/>
              </a:buClr>
              <a:buFont typeface="Arial"/>
              <a:buNone/>
            </a:pPr>
            <a:endParaRPr sz="3000" b="1" i="0" u="none" dirty="0">
              <a:solidFill>
                <a:schemeClr val="accent2"/>
              </a:solidFill>
              <a:latin typeface="Arial"/>
              <a:ea typeface="Arial"/>
              <a:cs typeface="Arial"/>
              <a:sym typeface="Arial"/>
            </a:endParaRPr>
          </a:p>
          <a:p>
            <a:pPr marL="0" marR="0" lvl="0" indent="0" algn="l" rtl="0">
              <a:lnSpc>
                <a:spcPct val="100000"/>
              </a:lnSpc>
              <a:spcBef>
                <a:spcPts val="1400"/>
              </a:spcBef>
              <a:spcAft>
                <a:spcPts val="0"/>
              </a:spcAft>
              <a:buClr>
                <a:schemeClr val="dk1"/>
              </a:buClr>
              <a:buFont typeface="Arial"/>
              <a:buNone/>
            </a:pPr>
            <a:endParaRPr sz="2800" b="1" i="0" u="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dirty="0">
              <a:solidFill>
                <a:schemeClr val="dk1"/>
              </a:solidFill>
              <a:latin typeface="Arial"/>
              <a:ea typeface="Arial"/>
              <a:cs typeface="Arial"/>
              <a:sym typeface="Arial"/>
            </a:endParaRPr>
          </a:p>
        </p:txBody>
      </p:sp>
      <p:grpSp>
        <p:nvGrpSpPr>
          <p:cNvPr id="31" name="Group 30"/>
          <p:cNvGrpSpPr/>
          <p:nvPr/>
        </p:nvGrpSpPr>
        <p:grpSpPr>
          <a:xfrm>
            <a:off x="0" y="4293096"/>
            <a:ext cx="3779912" cy="576574"/>
            <a:chOff x="1299836" y="4311750"/>
            <a:chExt cx="3779912" cy="576574"/>
          </a:xfrm>
        </p:grpSpPr>
        <p:cxnSp>
          <p:nvCxnSpPr>
            <p:cNvPr id="193" name="Shape 193"/>
            <p:cNvCxnSpPr/>
            <p:nvPr/>
          </p:nvCxnSpPr>
          <p:spPr>
            <a:xfrm>
              <a:off x="1299836" y="4311750"/>
              <a:ext cx="3024300" cy="0"/>
            </a:xfrm>
            <a:prstGeom prst="straightConnector1">
              <a:avLst/>
            </a:prstGeom>
            <a:solidFill>
              <a:schemeClr val="accent1"/>
            </a:solidFill>
            <a:ln w="34925" cap="flat" cmpd="sng">
              <a:solidFill>
                <a:schemeClr val="accent2"/>
              </a:solidFill>
              <a:prstDash val="solid"/>
              <a:miter/>
              <a:headEnd type="none" w="med" len="med"/>
              <a:tailEnd type="stealth" w="lg" len="lg"/>
            </a:ln>
          </p:spPr>
        </p:cxnSp>
        <p:sp>
          <p:nvSpPr>
            <p:cNvPr id="75" name="TextBox 74"/>
            <p:cNvSpPr txBox="1"/>
            <p:nvPr/>
          </p:nvSpPr>
          <p:spPr>
            <a:xfrm>
              <a:off x="1475656" y="4365104"/>
              <a:ext cx="3604092" cy="523220"/>
            </a:xfrm>
            <a:prstGeom prst="rect">
              <a:avLst/>
            </a:prstGeom>
            <a:noFill/>
          </p:spPr>
          <p:txBody>
            <a:bodyPr wrap="square" rtlCol="0">
              <a:spAutoFit/>
            </a:bodyPr>
            <a:lstStyle/>
            <a:p>
              <a:r>
                <a:rPr lang="en-CA" dirty="0"/>
                <a:t>All waves move this way, at</a:t>
              </a:r>
            </a:p>
            <a:p>
              <a:r>
                <a:rPr lang="en-CA" dirty="0"/>
                <a:t> same speed.</a:t>
              </a:r>
            </a:p>
          </p:txBody>
        </p:sp>
      </p:grpSp>
      <p:grpSp>
        <p:nvGrpSpPr>
          <p:cNvPr id="32" name="Group 31"/>
          <p:cNvGrpSpPr/>
          <p:nvPr/>
        </p:nvGrpSpPr>
        <p:grpSpPr>
          <a:xfrm>
            <a:off x="4644008" y="1556792"/>
            <a:ext cx="4230216" cy="1277273"/>
            <a:chOff x="4355976" y="1772816"/>
            <a:chExt cx="4230216" cy="1277273"/>
          </a:xfrm>
        </p:grpSpPr>
        <p:cxnSp>
          <p:nvCxnSpPr>
            <p:cNvPr id="18" name="Straight Arrow Connector 17"/>
            <p:cNvCxnSpPr/>
            <p:nvPr/>
          </p:nvCxnSpPr>
          <p:spPr>
            <a:xfrm flipH="1">
              <a:off x="4355976" y="2204864"/>
              <a:ext cx="1008112"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436096" y="1772816"/>
              <a:ext cx="3150096" cy="1277273"/>
            </a:xfrm>
            <a:prstGeom prst="rect">
              <a:avLst/>
            </a:prstGeom>
          </p:spPr>
          <p:txBody>
            <a:bodyPr wrap="square">
              <a:spAutoFit/>
            </a:bodyPr>
            <a:lstStyle/>
            <a:p>
              <a:r>
                <a:rPr lang="en-CA" sz="2300" dirty="0">
                  <a:latin typeface="Arial Narrow" pitchFamily="34" charset="0"/>
                </a:rPr>
                <a:t>f = </a:t>
              </a:r>
              <a:r>
                <a:rPr lang="en-CA" sz="2300" u="sng" dirty="0">
                  <a:latin typeface="Arial Narrow" pitchFamily="34" charset="0"/>
                </a:rPr>
                <a:t>1 wavelength (c)</a:t>
              </a:r>
            </a:p>
            <a:p>
              <a:r>
                <a:rPr lang="en-CA" sz="2300" dirty="0">
                  <a:latin typeface="Arial Narrow" pitchFamily="34" charset="0"/>
                </a:rPr>
                <a:t>       passes in 1  s</a:t>
              </a:r>
            </a:p>
            <a:p>
              <a:endParaRPr lang="en-CA" sz="500" dirty="0">
                <a:latin typeface="Arial Narrow" pitchFamily="34" charset="0"/>
              </a:endParaRPr>
            </a:p>
            <a:p>
              <a:r>
                <a:rPr lang="en-CA" sz="2300" dirty="0">
                  <a:latin typeface="Arial Narrow" pitchFamily="34" charset="0"/>
                </a:rPr>
                <a:t>f = 1 c/s = 1 Hz</a:t>
              </a:r>
            </a:p>
          </p:txBody>
        </p:sp>
      </p:grpSp>
      <p:grpSp>
        <p:nvGrpSpPr>
          <p:cNvPr id="112" name="Group 111"/>
          <p:cNvGrpSpPr/>
          <p:nvPr/>
        </p:nvGrpSpPr>
        <p:grpSpPr>
          <a:xfrm>
            <a:off x="3923928" y="3068960"/>
            <a:ext cx="4860032" cy="1277273"/>
            <a:chOff x="3923928" y="3068960"/>
            <a:chExt cx="4860032" cy="1277273"/>
          </a:xfrm>
        </p:grpSpPr>
        <p:grpSp>
          <p:nvGrpSpPr>
            <p:cNvPr id="33" name="Group 32"/>
            <p:cNvGrpSpPr/>
            <p:nvPr/>
          </p:nvGrpSpPr>
          <p:grpSpPr>
            <a:xfrm>
              <a:off x="3923928" y="3068960"/>
              <a:ext cx="4860032" cy="1277273"/>
              <a:chOff x="3923928" y="3501008"/>
              <a:chExt cx="4860032" cy="1277273"/>
            </a:xfrm>
          </p:grpSpPr>
          <p:cxnSp>
            <p:nvCxnSpPr>
              <p:cNvPr id="22" name="Straight Arrow Connector 21"/>
              <p:cNvCxnSpPr/>
              <p:nvPr/>
            </p:nvCxnSpPr>
            <p:spPr>
              <a:xfrm flipH="1" flipV="1">
                <a:off x="3923928" y="3933056"/>
                <a:ext cx="1440160" cy="2160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44008" y="3501008"/>
                <a:ext cx="4139952" cy="1277273"/>
                <a:chOff x="4644008" y="3501008"/>
                <a:chExt cx="4139952" cy="1277273"/>
              </a:xfrm>
            </p:grpSpPr>
            <p:cxnSp>
              <p:nvCxnSpPr>
                <p:cNvPr id="23" name="Straight Arrow Connector 22"/>
                <p:cNvCxnSpPr/>
                <p:nvPr/>
              </p:nvCxnSpPr>
              <p:spPr>
                <a:xfrm flipH="1" flipV="1">
                  <a:off x="4644008" y="3789040"/>
                  <a:ext cx="720080" cy="360040"/>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52120" y="3501008"/>
                  <a:ext cx="3131840" cy="1277273"/>
                </a:xfrm>
                <a:prstGeom prst="rect">
                  <a:avLst/>
                </a:prstGeom>
              </p:spPr>
              <p:txBody>
                <a:bodyPr wrap="square">
                  <a:spAutoFit/>
                </a:bodyPr>
                <a:lstStyle/>
                <a:p>
                  <a:r>
                    <a:rPr lang="en-CA" sz="2300" dirty="0">
                      <a:latin typeface="Arial Narrow" pitchFamily="34" charset="0"/>
                    </a:rPr>
                    <a:t>f </a:t>
                  </a:r>
                  <a:r>
                    <a:rPr lang="en-CA" sz="2300">
                      <a:latin typeface="Arial Narrow" pitchFamily="34" charset="0"/>
                    </a:rPr>
                    <a:t>= </a:t>
                  </a:r>
                  <a:r>
                    <a:rPr lang="en-CA" sz="2300" u="sng">
                      <a:latin typeface="Arial Narrow" pitchFamily="34" charset="0"/>
                    </a:rPr>
                    <a:t>1.4 </a:t>
                  </a:r>
                  <a:r>
                    <a:rPr lang="en-CA" sz="2300" u="sng" dirty="0">
                      <a:latin typeface="Arial Narrow" pitchFamily="34" charset="0"/>
                    </a:rPr>
                    <a:t>wavelengths (c)</a:t>
                  </a:r>
                  <a:endParaRPr lang="en-CA" sz="2300" dirty="0">
                    <a:latin typeface="Arial Narrow" pitchFamily="34" charset="0"/>
                  </a:endParaRPr>
                </a:p>
                <a:p>
                  <a:r>
                    <a:rPr lang="en-CA" sz="2300" dirty="0">
                      <a:latin typeface="Arial Narrow" pitchFamily="34" charset="0"/>
                    </a:rPr>
                    <a:t>         pass in 1 s</a:t>
                  </a:r>
                </a:p>
                <a:p>
                  <a:endParaRPr lang="en-CA" sz="500" dirty="0">
                    <a:latin typeface="Arial Narrow" pitchFamily="34" charset="0"/>
                  </a:endParaRPr>
                </a:p>
                <a:p>
                  <a:r>
                    <a:rPr lang="en-CA" sz="2300" dirty="0">
                      <a:latin typeface="Arial Narrow" pitchFamily="34" charset="0"/>
                    </a:rPr>
                    <a:t>f</a:t>
                  </a:r>
                  <a:r>
                    <a:rPr lang="en-CA" sz="2300">
                      <a:latin typeface="Arial Narrow" pitchFamily="34" charset="0"/>
                    </a:rPr>
                    <a:t>= 1.4 </a:t>
                  </a:r>
                  <a:r>
                    <a:rPr lang="en-CA" sz="2300" dirty="0">
                      <a:latin typeface="Arial Narrow" pitchFamily="34" charset="0"/>
                    </a:rPr>
                    <a:t>c/s </a:t>
                  </a:r>
                  <a:r>
                    <a:rPr lang="en-CA" sz="2300">
                      <a:latin typeface="Arial Narrow" pitchFamily="34" charset="0"/>
                    </a:rPr>
                    <a:t>= 1.4 </a:t>
                  </a:r>
                  <a:r>
                    <a:rPr lang="en-CA" sz="2300" dirty="0">
                      <a:latin typeface="Arial Narrow" pitchFamily="34" charset="0"/>
                    </a:rPr>
                    <a:t>Hz</a:t>
                  </a:r>
                </a:p>
              </p:txBody>
            </p:sp>
          </p:grpSp>
        </p:grpSp>
        <p:cxnSp>
          <p:nvCxnSpPr>
            <p:cNvPr id="48" name="Straight Connector 47"/>
            <p:cNvCxnSpPr/>
            <p:nvPr/>
          </p:nvCxnSpPr>
          <p:spPr>
            <a:xfrm flipH="1">
              <a:off x="5364088" y="3501008"/>
              <a:ext cx="288032" cy="2160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03848" y="2060848"/>
            <a:ext cx="1872208" cy="2523030"/>
            <a:chOff x="3203848" y="2060848"/>
            <a:chExt cx="1872208" cy="2523030"/>
          </a:xfrm>
        </p:grpSpPr>
        <p:cxnSp>
          <p:nvCxnSpPr>
            <p:cNvPr id="46" name="Straight Connector 45"/>
            <p:cNvCxnSpPr/>
            <p:nvPr/>
          </p:nvCxnSpPr>
          <p:spPr>
            <a:xfrm>
              <a:off x="4860032" y="2564904"/>
              <a:ext cx="0" cy="432048"/>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203848" y="2564904"/>
              <a:ext cx="0" cy="432048"/>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3203848" y="2060848"/>
              <a:ext cx="1872208" cy="2523030"/>
              <a:chOff x="3203848" y="2060848"/>
              <a:chExt cx="1872208" cy="2523030"/>
            </a:xfrm>
          </p:grpSpPr>
          <p:pic>
            <p:nvPicPr>
              <p:cNvPr id="58" name="Picture 2"/>
              <p:cNvPicPr>
                <a:picLocks noChangeAspect="1" noChangeArrowheads="1"/>
              </p:cNvPicPr>
              <p:nvPr/>
            </p:nvPicPr>
            <p:blipFill>
              <a:blip r:embed="rId4"/>
              <a:srcRect/>
              <a:stretch>
                <a:fillRect/>
              </a:stretch>
            </p:blipFill>
            <p:spPr bwMode="auto">
              <a:xfrm>
                <a:off x="4716016" y="2060848"/>
                <a:ext cx="360040" cy="218775"/>
              </a:xfrm>
              <a:prstGeom prst="rect">
                <a:avLst/>
              </a:prstGeom>
              <a:noFill/>
              <a:ln w="9525">
                <a:noFill/>
                <a:miter lim="800000"/>
                <a:headEnd/>
                <a:tailEnd/>
              </a:ln>
              <a:effectLst/>
            </p:spPr>
          </p:pic>
          <p:cxnSp>
            <p:nvCxnSpPr>
              <p:cNvPr id="13" name="Straight Connector 12"/>
              <p:cNvCxnSpPr/>
              <p:nvPr/>
            </p:nvCxnSpPr>
            <p:spPr>
              <a:xfrm>
                <a:off x="4355976" y="3140968"/>
                <a:ext cx="0" cy="432048"/>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707904" y="3789040"/>
                <a:ext cx="0" cy="36004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11960" y="3789040"/>
                <a:ext cx="0" cy="36004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44008" y="3789040"/>
                <a:ext cx="0" cy="36004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203848" y="2852936"/>
                <a:ext cx="1656184" cy="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77" name="Curved Connector 76"/>
              <p:cNvCxnSpPr/>
              <p:nvPr/>
            </p:nvCxnSpPr>
            <p:spPr>
              <a:xfrm rot="10800000" flipV="1">
                <a:off x="3275856" y="2204864"/>
                <a:ext cx="288032" cy="72008"/>
              </a:xfrm>
              <a:prstGeom prst="curvedConnector3">
                <a:avLst>
                  <a:gd name="adj1" fmla="val 50000"/>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9" name="Curved Connector 78"/>
              <p:cNvCxnSpPr/>
              <p:nvPr/>
            </p:nvCxnSpPr>
            <p:spPr>
              <a:xfrm>
                <a:off x="4427984" y="2204864"/>
                <a:ext cx="360040" cy="72008"/>
              </a:xfrm>
              <a:prstGeom prst="curvedConnector3">
                <a:avLst>
                  <a:gd name="adj1" fmla="val 58282"/>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srcRect/>
              <a:stretch>
                <a:fillRect/>
              </a:stretch>
            </p:blipFill>
            <p:spPr bwMode="auto">
              <a:xfrm>
                <a:off x="4644008" y="4365103"/>
                <a:ext cx="360040" cy="218775"/>
              </a:xfrm>
              <a:prstGeom prst="rect">
                <a:avLst/>
              </a:prstGeom>
              <a:noFill/>
              <a:ln w="9525">
                <a:noFill/>
                <a:miter lim="800000"/>
                <a:headEnd/>
                <a:tailEnd/>
              </a:ln>
              <a:effectLst/>
            </p:spPr>
          </p:pic>
          <p:cxnSp>
            <p:nvCxnSpPr>
              <p:cNvPr id="60" name="Straight Connector 59"/>
              <p:cNvCxnSpPr/>
              <p:nvPr/>
            </p:nvCxnSpPr>
            <p:spPr>
              <a:xfrm flipV="1">
                <a:off x="4860032" y="2348880"/>
                <a:ext cx="0" cy="194421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1187624" y="4941168"/>
            <a:ext cx="3024336" cy="1003180"/>
            <a:chOff x="899592" y="4946100"/>
            <a:chExt cx="3024336" cy="1003180"/>
          </a:xfrm>
        </p:grpSpPr>
        <p:sp>
          <p:nvSpPr>
            <p:cNvPr id="195" name="Shape 195"/>
            <p:cNvSpPr txBox="1"/>
            <p:nvPr/>
          </p:nvSpPr>
          <p:spPr>
            <a:xfrm>
              <a:off x="899593" y="4946100"/>
              <a:ext cx="3024335" cy="1003180"/>
            </a:xfrm>
            <a:prstGeom prst="rect">
              <a:avLst/>
            </a:prstGeom>
            <a:noFill/>
            <a:ln w="15875">
              <a:solidFill>
                <a:schemeClr val="tx1"/>
              </a:solidFill>
            </a:ln>
          </p:spPr>
          <p:txBody>
            <a:bodyPr lIns="91425" tIns="91425" rIns="91425" bIns="91425" anchor="t" anchorCtr="0">
              <a:noAutofit/>
            </a:bodyPr>
            <a:lstStyle/>
            <a:p>
              <a:pPr marL="72000" lvl="0" rtl="0">
                <a:spcBef>
                  <a:spcPts val="0"/>
                </a:spcBef>
                <a:buNone/>
              </a:pPr>
              <a:r>
                <a:rPr lang="en-US" sz="2400" dirty="0"/>
                <a:t>     </a:t>
              </a:r>
              <a:r>
                <a:rPr lang="en-US" sz="2400" u="sng" dirty="0"/>
                <a:t># cycles  </a:t>
              </a:r>
              <a:r>
                <a:rPr lang="en-US" sz="2400" dirty="0"/>
                <a:t> </a:t>
              </a:r>
              <a:r>
                <a:rPr lang="en-US" sz="2400" u="sng" dirty="0"/>
                <a:t>c</a:t>
              </a:r>
              <a:endParaRPr lang="en-US" sz="2400" dirty="0"/>
            </a:p>
            <a:p>
              <a:pPr marL="72000" lvl="0">
                <a:lnSpc>
                  <a:spcPts val="2500"/>
                </a:lnSpc>
                <a:spcBef>
                  <a:spcPts val="0"/>
                </a:spcBef>
                <a:buNone/>
              </a:pPr>
              <a:r>
                <a:rPr lang="en-US" sz="2400" dirty="0"/>
                <a:t>     total time </a:t>
              </a:r>
              <a:r>
                <a:rPr lang="en-US" sz="1200" dirty="0"/>
                <a:t> </a:t>
              </a:r>
              <a:r>
                <a:rPr lang="en-US" sz="2400" dirty="0"/>
                <a:t>s</a:t>
              </a:r>
            </a:p>
          </p:txBody>
        </p:sp>
        <p:sp>
          <p:nvSpPr>
            <p:cNvPr id="63" name="Rectangle 62"/>
            <p:cNvSpPr/>
            <p:nvPr/>
          </p:nvSpPr>
          <p:spPr>
            <a:xfrm>
              <a:off x="899592" y="5085184"/>
              <a:ext cx="593432" cy="523220"/>
            </a:xfrm>
            <a:prstGeom prst="rect">
              <a:avLst/>
            </a:prstGeom>
          </p:spPr>
          <p:txBody>
            <a:bodyPr wrap="none">
              <a:spAutoFit/>
            </a:bodyPr>
            <a:lstStyle/>
            <a:p>
              <a:r>
                <a:rPr lang="en-US" sz="2800" dirty="0"/>
                <a:t>f =</a:t>
              </a:r>
              <a:endParaRPr lang="en-CA" sz="2800" dirty="0"/>
            </a:p>
          </p:txBody>
        </p:sp>
        <p:sp>
          <p:nvSpPr>
            <p:cNvPr id="64" name="Rectangle 63"/>
            <p:cNvSpPr/>
            <p:nvPr/>
          </p:nvSpPr>
          <p:spPr>
            <a:xfrm>
              <a:off x="2987824" y="5157192"/>
              <a:ext cx="825867" cy="461665"/>
            </a:xfrm>
            <a:prstGeom prst="rect">
              <a:avLst/>
            </a:prstGeom>
          </p:spPr>
          <p:txBody>
            <a:bodyPr wrap="none">
              <a:spAutoFit/>
            </a:bodyPr>
            <a:lstStyle/>
            <a:p>
              <a:r>
                <a:rPr lang="en-US" sz="2400" dirty="0"/>
                <a:t>= Hz</a:t>
              </a:r>
              <a:endParaRPr lang="en-CA" sz="2400" dirty="0"/>
            </a:p>
          </p:txBody>
        </p:sp>
      </p:grpSp>
      <p:sp>
        <p:nvSpPr>
          <p:cNvPr id="67" name="TextBox 66"/>
          <p:cNvSpPr txBox="1"/>
          <p:nvPr/>
        </p:nvSpPr>
        <p:spPr>
          <a:xfrm>
            <a:off x="0" y="1556792"/>
            <a:ext cx="3347864" cy="338554"/>
          </a:xfrm>
          <a:prstGeom prst="rect">
            <a:avLst/>
          </a:prstGeom>
          <a:noFill/>
        </p:spPr>
        <p:txBody>
          <a:bodyPr wrap="square" rtlCol="0">
            <a:spAutoFit/>
          </a:bodyPr>
          <a:lstStyle/>
          <a:p>
            <a:r>
              <a:rPr lang="en-CA" sz="1600" dirty="0">
                <a:latin typeface="+mj-lt"/>
              </a:rPr>
              <a:t>Consider 3 </a:t>
            </a:r>
            <a:r>
              <a:rPr lang="en-CA" sz="1600" dirty="0" err="1">
                <a:latin typeface="+mj-lt"/>
              </a:rPr>
              <a:t>diffrnt</a:t>
            </a:r>
            <a:r>
              <a:rPr lang="en-CA" sz="1600" dirty="0">
                <a:latin typeface="+mj-lt"/>
              </a:rPr>
              <a:t> waves:</a:t>
            </a:r>
          </a:p>
        </p:txBody>
      </p:sp>
      <p:sp>
        <p:nvSpPr>
          <p:cNvPr id="68" name="TextBox 67"/>
          <p:cNvSpPr txBox="1"/>
          <p:nvPr/>
        </p:nvSpPr>
        <p:spPr>
          <a:xfrm>
            <a:off x="0" y="6165304"/>
            <a:ext cx="6804248" cy="766877"/>
          </a:xfrm>
          <a:prstGeom prst="rect">
            <a:avLst/>
          </a:prstGeom>
          <a:solidFill>
            <a:schemeClr val="accent1"/>
          </a:solidFill>
        </p:spPr>
        <p:txBody>
          <a:bodyPr wrap="square" rtlCol="0">
            <a:spAutoFit/>
          </a:bodyPr>
          <a:lstStyle/>
          <a:p>
            <a:r>
              <a:rPr lang="en-CA" sz="2300" dirty="0">
                <a:latin typeface="Arial Narrow" pitchFamily="34" charset="0"/>
              </a:rPr>
              <a:t>So, if 6 complete waves pass by in 3s… f = </a:t>
            </a:r>
            <a:r>
              <a:rPr lang="en-CA" sz="2300" u="sng" dirty="0">
                <a:latin typeface="Arial Narrow" pitchFamily="34" charset="0"/>
              </a:rPr>
              <a:t>6 c</a:t>
            </a:r>
            <a:endParaRPr lang="en-CA" sz="2300" dirty="0">
              <a:latin typeface="Arial Narrow" pitchFamily="34" charset="0"/>
            </a:endParaRPr>
          </a:p>
          <a:p>
            <a:pPr>
              <a:lnSpc>
                <a:spcPts val="2500"/>
              </a:lnSpc>
            </a:pPr>
            <a:r>
              <a:rPr lang="en-CA" sz="2300" dirty="0">
                <a:latin typeface="Arial Narrow" pitchFamily="34" charset="0"/>
              </a:rPr>
              <a:t>                                                                 </a:t>
            </a:r>
            <a:r>
              <a:rPr lang="en-CA" sz="1800" dirty="0">
                <a:latin typeface="Arial Narrow" pitchFamily="34" charset="0"/>
              </a:rPr>
              <a:t> </a:t>
            </a:r>
            <a:r>
              <a:rPr lang="en-CA" sz="2300" dirty="0">
                <a:latin typeface="Arial Narrow" pitchFamily="34" charset="0"/>
              </a:rPr>
              <a:t>    3 s</a:t>
            </a:r>
          </a:p>
        </p:txBody>
      </p:sp>
      <p:grpSp>
        <p:nvGrpSpPr>
          <p:cNvPr id="80" name="Group 79"/>
          <p:cNvGrpSpPr/>
          <p:nvPr/>
        </p:nvGrpSpPr>
        <p:grpSpPr>
          <a:xfrm>
            <a:off x="3563888" y="4149080"/>
            <a:ext cx="5148064" cy="2078653"/>
            <a:chOff x="3563888" y="4149080"/>
            <a:chExt cx="5148064" cy="2078653"/>
          </a:xfrm>
        </p:grpSpPr>
        <p:cxnSp>
          <p:nvCxnSpPr>
            <p:cNvPr id="49" name="Straight Connector 48"/>
            <p:cNvCxnSpPr/>
            <p:nvPr/>
          </p:nvCxnSpPr>
          <p:spPr>
            <a:xfrm flipH="1" flipV="1">
              <a:off x="4139952" y="4725144"/>
              <a:ext cx="1512168" cy="1440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3563888" y="4149080"/>
              <a:ext cx="5148064" cy="2078653"/>
              <a:chOff x="3563888" y="4149080"/>
              <a:chExt cx="5148064" cy="2078653"/>
            </a:xfrm>
          </p:grpSpPr>
          <p:grpSp>
            <p:nvGrpSpPr>
              <p:cNvPr id="30" name="Group 29"/>
              <p:cNvGrpSpPr/>
              <p:nvPr/>
            </p:nvGrpSpPr>
            <p:grpSpPr>
              <a:xfrm>
                <a:off x="3563888" y="4149080"/>
                <a:ext cx="5148064" cy="2078653"/>
                <a:chOff x="3563888" y="4149080"/>
                <a:chExt cx="5148064" cy="2078653"/>
              </a:xfrm>
            </p:grpSpPr>
            <p:cxnSp>
              <p:nvCxnSpPr>
                <p:cNvPr id="24" name="Straight Arrow Connector 23"/>
                <p:cNvCxnSpPr/>
                <p:nvPr/>
              </p:nvCxnSpPr>
              <p:spPr>
                <a:xfrm flipV="1">
                  <a:off x="4139952" y="4221088"/>
                  <a:ext cx="288032"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067944" y="4149080"/>
                  <a:ext cx="72008"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563888" y="4221088"/>
                  <a:ext cx="576064"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652120" y="4581128"/>
                  <a:ext cx="3059832" cy="1646605"/>
                </a:xfrm>
                <a:prstGeom prst="rect">
                  <a:avLst/>
                </a:prstGeom>
                <a:noFill/>
              </p:spPr>
              <p:txBody>
                <a:bodyPr wrap="square" rtlCol="0">
                  <a:spAutoFit/>
                </a:bodyPr>
                <a:lstStyle/>
                <a:p>
                  <a:r>
                    <a:rPr lang="en-CA" sz="2400" dirty="0">
                      <a:latin typeface="Arial Narrow" pitchFamily="34" charset="0"/>
                    </a:rPr>
                    <a:t>f = </a:t>
                  </a:r>
                  <a:r>
                    <a:rPr lang="en-CA" sz="2400" u="sng" dirty="0">
                      <a:latin typeface="Arial Narrow" pitchFamily="34" charset="0"/>
                    </a:rPr>
                    <a:t>3.3 wavelengths (c)</a:t>
                  </a:r>
                  <a:endParaRPr lang="en-CA" sz="2400" dirty="0">
                    <a:latin typeface="Arial Narrow" pitchFamily="34" charset="0"/>
                  </a:endParaRPr>
                </a:p>
                <a:p>
                  <a:r>
                    <a:rPr lang="en-CA" sz="2400" dirty="0">
                      <a:latin typeface="Arial Narrow" pitchFamily="34" charset="0"/>
                    </a:rPr>
                    <a:t>          pass in 1 s</a:t>
                  </a:r>
                </a:p>
                <a:p>
                  <a:endParaRPr lang="en-CA" sz="500" dirty="0">
                    <a:latin typeface="Arial Narrow" pitchFamily="34" charset="0"/>
                  </a:endParaRPr>
                </a:p>
                <a:p>
                  <a:r>
                    <a:rPr lang="en-CA" sz="2300" dirty="0">
                      <a:latin typeface="Arial Narrow" pitchFamily="34" charset="0"/>
                    </a:rPr>
                    <a:t>f = 3.3 c/s = 3.3 Hz</a:t>
                  </a:r>
                </a:p>
                <a:p>
                  <a:endParaRPr lang="en-CA" sz="2400" dirty="0">
                    <a:latin typeface="Arial Narrow" pitchFamily="34" charset="0"/>
                  </a:endParaRPr>
                </a:p>
              </p:txBody>
            </p:sp>
          </p:grpSp>
          <p:cxnSp>
            <p:nvCxnSpPr>
              <p:cNvPr id="72" name="Straight Arrow Connector 71"/>
              <p:cNvCxnSpPr/>
              <p:nvPr/>
            </p:nvCxnSpPr>
            <p:spPr>
              <a:xfrm flipV="1">
                <a:off x="4139952" y="4221088"/>
                <a:ext cx="576064" cy="504056"/>
              </a:xfrm>
              <a:prstGeom prst="straightConnector1">
                <a:avLst/>
              </a:prstGeom>
              <a:ln w="254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grpSp>
      <p:grpSp>
        <p:nvGrpSpPr>
          <p:cNvPr id="108" name="Group 107"/>
          <p:cNvGrpSpPr/>
          <p:nvPr/>
        </p:nvGrpSpPr>
        <p:grpSpPr>
          <a:xfrm>
            <a:off x="7452320" y="1700808"/>
            <a:ext cx="1691680" cy="5157192"/>
            <a:chOff x="7452320" y="1700808"/>
            <a:chExt cx="1691680" cy="5157192"/>
          </a:xfrm>
        </p:grpSpPr>
        <p:sp>
          <p:nvSpPr>
            <p:cNvPr id="102" name="Right Brace 101"/>
            <p:cNvSpPr/>
            <p:nvPr/>
          </p:nvSpPr>
          <p:spPr>
            <a:xfrm>
              <a:off x="8172400" y="1700808"/>
              <a:ext cx="360040" cy="4104456"/>
            </a:xfrm>
            <a:prstGeom prst="rightBrace">
              <a:avLst>
                <a:gd name="adj1" fmla="val 117509"/>
                <a:gd name="adj2" fmla="val 50000"/>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3" name="TextBox 102"/>
            <p:cNvSpPr txBox="1"/>
            <p:nvPr/>
          </p:nvSpPr>
          <p:spPr>
            <a:xfrm>
              <a:off x="7452320" y="5919281"/>
              <a:ext cx="1691680" cy="938719"/>
            </a:xfrm>
            <a:prstGeom prst="rect">
              <a:avLst/>
            </a:prstGeom>
            <a:noFill/>
            <a:ln w="25400">
              <a:solidFill>
                <a:srgbClr val="0000FF"/>
              </a:solidFill>
            </a:ln>
          </p:spPr>
          <p:txBody>
            <a:bodyPr wrap="square" rtlCol="0">
              <a:spAutoFit/>
            </a:bodyPr>
            <a:lstStyle/>
            <a:p>
              <a:pPr>
                <a:lnSpc>
                  <a:spcPts val="2200"/>
                </a:lnSpc>
              </a:pPr>
              <a:r>
                <a:rPr lang="en-CA" sz="2200" b="1" dirty="0">
                  <a:solidFill>
                    <a:srgbClr val="0000FF"/>
                  </a:solidFill>
                  <a:latin typeface="Arial Narrow" pitchFamily="34" charset="0"/>
                </a:rPr>
                <a:t>Frequency related to </a:t>
              </a:r>
            </a:p>
            <a:p>
              <a:pPr>
                <a:lnSpc>
                  <a:spcPts val="2200"/>
                </a:lnSpc>
              </a:pPr>
              <a:r>
                <a:rPr lang="en-CA" sz="2200" b="1" dirty="0">
                  <a:solidFill>
                    <a:srgbClr val="0000FF"/>
                  </a:solidFill>
                  <a:latin typeface="Arial Narrow" pitchFamily="34" charset="0"/>
                </a:rPr>
                <a:t>Wavelength</a:t>
              </a:r>
            </a:p>
          </p:txBody>
        </p:sp>
        <p:sp>
          <p:nvSpPr>
            <p:cNvPr id="104" name="Bent Arrow 103"/>
            <p:cNvSpPr/>
            <p:nvPr/>
          </p:nvSpPr>
          <p:spPr>
            <a:xfrm rot="5400000">
              <a:off x="7740352" y="4653136"/>
              <a:ext cx="2088232" cy="216024"/>
            </a:xfrm>
            <a:prstGeom prst="bentArrow">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05" name="Rectangle 104"/>
          <p:cNvSpPr/>
          <p:nvPr/>
        </p:nvSpPr>
        <p:spPr>
          <a:xfrm>
            <a:off x="5076056" y="6309320"/>
            <a:ext cx="1675459" cy="387286"/>
          </a:xfrm>
          <a:prstGeom prst="rect">
            <a:avLst/>
          </a:prstGeom>
        </p:spPr>
        <p:txBody>
          <a:bodyPr wrap="none">
            <a:spAutoFit/>
          </a:bodyPr>
          <a:lstStyle/>
          <a:p>
            <a:pPr>
              <a:lnSpc>
                <a:spcPts val="2300"/>
              </a:lnSpc>
            </a:pPr>
            <a:r>
              <a:rPr lang="en-CA" sz="2300" dirty="0">
                <a:latin typeface="Arial Narrow" pitchFamily="34" charset="0"/>
              </a:rPr>
              <a:t>= 2c/s  = 2 Hz</a:t>
            </a:r>
            <a:endParaRPr lang="en-CA" sz="2300" dirty="0"/>
          </a:p>
        </p:txBody>
      </p:sp>
      <p:cxnSp>
        <p:nvCxnSpPr>
          <p:cNvPr id="110" name="Straight Arrow Connector 109"/>
          <p:cNvCxnSpPr/>
          <p:nvPr/>
        </p:nvCxnSpPr>
        <p:spPr>
          <a:xfrm>
            <a:off x="3635896" y="5949280"/>
            <a:ext cx="648072" cy="288032"/>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91"/>
                                        </p:tgtEl>
                                        <p:attrNameLst>
                                          <p:attrName>style.visibility</p:attrName>
                                        </p:attrNameLst>
                                      </p:cBhvr>
                                      <p:to>
                                        <p:strVal val="visible"/>
                                      </p:to>
                                    </p:set>
                                    <p:anim calcmode="lin" valueType="num">
                                      <p:cBhvr additive="base">
                                        <p:cTn id="7" dur="500" fill="hold"/>
                                        <p:tgtEl>
                                          <p:spTgt spid="191"/>
                                        </p:tgtEl>
                                        <p:attrNameLst>
                                          <p:attrName>ppt_x</p:attrName>
                                        </p:attrNameLst>
                                      </p:cBhvr>
                                      <p:tavLst>
                                        <p:tav tm="0">
                                          <p:val>
                                            <p:strVal val="0-#ppt_w/2"/>
                                          </p:val>
                                        </p:tav>
                                        <p:tav tm="100000">
                                          <p:val>
                                            <p:strVal val="#ppt_x"/>
                                          </p:val>
                                        </p:tav>
                                      </p:tavLst>
                                    </p:anim>
                                    <p:anim calcmode="lin" valueType="num">
                                      <p:cBhvr additive="base">
                                        <p:cTn id="8" dur="500" fill="hold"/>
                                        <p:tgtEl>
                                          <p:spTgt spid="1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192"/>
                                        </p:tgtEl>
                                        <p:attrNameLst>
                                          <p:attrName>style.visibility</p:attrName>
                                        </p:attrNameLst>
                                      </p:cBhvr>
                                      <p:to>
                                        <p:strVal val="visible"/>
                                      </p:to>
                                    </p:set>
                                    <p:animEffect transition="in" filter="fade">
                                      <p:cBhvr>
                                        <p:cTn id="20" dur="500"/>
                                        <p:tgtEl>
                                          <p:spTgt spid="192"/>
                                        </p:tgtEl>
                                      </p:cBhvr>
                                    </p:animEffect>
                                  </p:childTnLst>
                                </p:cTn>
                              </p:par>
                              <p:par>
                                <p:cTn id="21" presetID="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1+#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 calcmode="lin" valueType="num">
                                      <p:cBhvr additive="base">
                                        <p:cTn id="39" dur="500" fill="hold"/>
                                        <p:tgtEl>
                                          <p:spTgt spid="112"/>
                                        </p:tgtEl>
                                        <p:attrNameLst>
                                          <p:attrName>ppt_x</p:attrName>
                                        </p:attrNameLst>
                                      </p:cBhvr>
                                      <p:tavLst>
                                        <p:tav tm="0">
                                          <p:val>
                                            <p:strVal val="1+#ppt_w/2"/>
                                          </p:val>
                                        </p:tav>
                                        <p:tav tm="100000">
                                          <p:val>
                                            <p:strVal val="#ppt_x"/>
                                          </p:val>
                                        </p:tav>
                                      </p:tavLst>
                                    </p:anim>
                                    <p:anim calcmode="lin" valueType="num">
                                      <p:cBhvr additive="base">
                                        <p:cTn id="40"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80"/>
                                        </p:tgtEl>
                                        <p:attrNameLst>
                                          <p:attrName>style.visibility</p:attrName>
                                        </p:attrNameLst>
                                      </p:cBhvr>
                                      <p:to>
                                        <p:strVal val="visible"/>
                                      </p:to>
                                    </p:set>
                                    <p:anim calcmode="lin" valueType="num">
                                      <p:cBhvr additive="base">
                                        <p:cTn id="45" dur="500" fill="hold"/>
                                        <p:tgtEl>
                                          <p:spTgt spid="80"/>
                                        </p:tgtEl>
                                        <p:attrNameLst>
                                          <p:attrName>ppt_x</p:attrName>
                                        </p:attrNameLst>
                                      </p:cBhvr>
                                      <p:tavLst>
                                        <p:tav tm="0">
                                          <p:val>
                                            <p:strVal val="1+#ppt_w/2"/>
                                          </p:val>
                                        </p:tav>
                                        <p:tav tm="100000">
                                          <p:val>
                                            <p:strVal val="#ppt_x"/>
                                          </p:val>
                                        </p:tav>
                                      </p:tavLst>
                                    </p:anim>
                                    <p:anim calcmode="lin" valueType="num">
                                      <p:cBhvr additive="base">
                                        <p:cTn id="46"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50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12"/>
                                        </p:tgtEl>
                                      </p:cBhvr>
                                    </p:animEffect>
                                    <p:set>
                                      <p:cBhvr>
                                        <p:cTn id="56" dur="1" fill="hold">
                                          <p:stCondLst>
                                            <p:cond delay="499"/>
                                          </p:stCondLst>
                                        </p:cTn>
                                        <p:tgtEl>
                                          <p:spTgt spid="11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80"/>
                                        </p:tgtEl>
                                      </p:cBhvr>
                                    </p:animEffect>
                                    <p:set>
                                      <p:cBhvr>
                                        <p:cTn id="62" dur="1" fill="hold">
                                          <p:stCondLst>
                                            <p:cond delay="499"/>
                                          </p:stCondLst>
                                        </p:cTn>
                                        <p:tgtEl>
                                          <p:spTgt spid="8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08"/>
                                        </p:tgtEl>
                                      </p:cBhvr>
                                    </p:animEffect>
                                    <p:set>
                                      <p:cBhvr>
                                        <p:cTn id="65" dur="1" fill="hold">
                                          <p:stCondLst>
                                            <p:cond delay="499"/>
                                          </p:stCondLst>
                                        </p:cTn>
                                        <p:tgtEl>
                                          <p:spTgt spid="108"/>
                                        </p:tgtEl>
                                        <p:attrNameLst>
                                          <p:attrName>style.visibility</p:attrName>
                                        </p:attrNameLst>
                                      </p:cBhvr>
                                      <p:to>
                                        <p:strVal val="hidden"/>
                                      </p:to>
                                    </p:set>
                                  </p:childTnLst>
                                </p:cTn>
                              </p:par>
                            </p:childTnLst>
                          </p:cTn>
                        </p:par>
                        <p:par>
                          <p:cTn id="66" fill="hold">
                            <p:stCondLst>
                              <p:cond delay="500"/>
                            </p:stCondLst>
                            <p:childTnLst>
                              <p:par>
                                <p:cTn id="67" presetID="26" presetClass="emph" presetSubtype="0" fill="hold" nodeType="afterEffect">
                                  <p:stCondLst>
                                    <p:cond delay="0"/>
                                  </p:stCondLst>
                                  <p:childTnLst>
                                    <p:animEffect transition="out" filter="fade">
                                      <p:cBhvr>
                                        <p:cTn id="68" dur="500" tmFilter="0, 0; .2, .5; .8, .5; 1, 0"/>
                                        <p:tgtEl>
                                          <p:spTgt spid="65"/>
                                        </p:tgtEl>
                                      </p:cBhvr>
                                    </p:animEffect>
                                    <p:animScale>
                                      <p:cBhvr>
                                        <p:cTn id="69" dur="250" autoRev="1" fill="hold"/>
                                        <p:tgtEl>
                                          <p:spTgt spid="65"/>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0-#ppt_w/2"/>
                                          </p:val>
                                        </p:tav>
                                        <p:tav tm="100000">
                                          <p:val>
                                            <p:strVal val="#ppt_x"/>
                                          </p:val>
                                        </p:tav>
                                      </p:tavLst>
                                    </p:anim>
                                    <p:anim calcmode="lin" valueType="num">
                                      <p:cBhvr additive="base">
                                        <p:cTn id="75" dur="500" fill="hold"/>
                                        <p:tgtEl>
                                          <p:spTgt spid="68"/>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fade">
                                      <p:cBhvr>
                                        <p:cTn id="79" dur="1000"/>
                                        <p:tgtEl>
                                          <p:spTgt spid="11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67" grpId="0"/>
      <p:bldP spid="68" grpId="0" animBg="1"/>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96"/>
          <p:cNvSpPr txBox="1"/>
          <p:nvPr/>
        </p:nvSpPr>
        <p:spPr>
          <a:xfrm>
            <a:off x="0" y="548680"/>
            <a:ext cx="9144000" cy="1611599"/>
          </a:xfrm>
          <a:prstGeom prst="rect">
            <a:avLst/>
          </a:prstGeom>
          <a:noFill/>
          <a:ln>
            <a:noFill/>
          </a:ln>
        </p:spPr>
        <p:txBody>
          <a:bodyPr lIns="91425" tIns="91425" rIns="91425" bIns="91425" anchor="t" anchorCtr="0">
            <a:noAutofit/>
          </a:bodyPr>
          <a:lstStyle/>
          <a:p>
            <a:pPr lvl="0" rtl="0">
              <a:spcBef>
                <a:spcPts val="0"/>
              </a:spcBef>
              <a:buNone/>
            </a:pPr>
            <a:r>
              <a:rPr lang="en-US" sz="3000" b="1" u="sng" dirty="0">
                <a:solidFill>
                  <a:schemeClr val="accent2"/>
                </a:solidFill>
              </a:rPr>
              <a:t>Period</a:t>
            </a:r>
            <a:r>
              <a:rPr lang="en-US" sz="2800" b="1" dirty="0">
                <a:solidFill>
                  <a:schemeClr val="dk1"/>
                </a:solidFill>
              </a:rPr>
              <a:t>: </a:t>
            </a:r>
            <a:r>
              <a:rPr lang="en-US" sz="2600" b="1" dirty="0">
                <a:solidFill>
                  <a:schemeClr val="dk1"/>
                </a:solidFill>
              </a:rPr>
              <a:t>Time between the passage of successive</a:t>
            </a:r>
          </a:p>
          <a:p>
            <a:pPr lvl="0" rtl="0">
              <a:spcBef>
                <a:spcPts val="0"/>
              </a:spcBef>
              <a:buNone/>
            </a:pPr>
            <a:r>
              <a:rPr lang="en-US" sz="2600" b="1" dirty="0">
                <a:solidFill>
                  <a:schemeClr val="dk1"/>
                </a:solidFill>
              </a:rPr>
              <a:t>                crests or </a:t>
            </a:r>
            <a:r>
              <a:rPr lang="en-US" sz="2600" b="1" dirty="0" err="1">
                <a:solidFill>
                  <a:schemeClr val="dk1"/>
                </a:solidFill>
              </a:rPr>
              <a:t>succesive</a:t>
            </a:r>
            <a:r>
              <a:rPr lang="en-US" sz="2600" b="1" dirty="0">
                <a:solidFill>
                  <a:schemeClr val="dk1"/>
                </a:solidFill>
              </a:rPr>
              <a:t> troughs </a:t>
            </a:r>
          </a:p>
          <a:p>
            <a:pPr lvl="0" rtl="0">
              <a:spcBef>
                <a:spcPts val="0"/>
              </a:spcBef>
              <a:buNone/>
            </a:pPr>
            <a:r>
              <a:rPr lang="en-US" sz="2600" b="1">
                <a:solidFill>
                  <a:schemeClr val="dk1"/>
                </a:solidFill>
              </a:rPr>
              <a:t>                </a:t>
            </a:r>
            <a:endParaRPr lang="en-US" sz="2600" b="1" dirty="0">
              <a:solidFill>
                <a:schemeClr val="dk1"/>
              </a:solidFill>
            </a:endParaRPr>
          </a:p>
          <a:p>
            <a:pPr lvl="0">
              <a:spcBef>
                <a:spcPts val="0"/>
              </a:spcBef>
              <a:buNone/>
            </a:pPr>
            <a:endParaRPr dirty="0"/>
          </a:p>
        </p:txBody>
      </p:sp>
      <p:sp>
        <p:nvSpPr>
          <p:cNvPr id="10" name="TextBox 9"/>
          <p:cNvSpPr txBox="1"/>
          <p:nvPr/>
        </p:nvSpPr>
        <p:spPr>
          <a:xfrm>
            <a:off x="7668344" y="1484784"/>
            <a:ext cx="1475656" cy="523220"/>
          </a:xfrm>
          <a:prstGeom prst="rect">
            <a:avLst/>
          </a:prstGeom>
          <a:solidFill>
            <a:schemeClr val="bg1"/>
          </a:solidFill>
          <a:ln>
            <a:solidFill>
              <a:schemeClr val="tx2"/>
            </a:solidFill>
          </a:ln>
        </p:spPr>
        <p:txBody>
          <a:bodyPr wrap="square" rtlCol="0">
            <a:spAutoFit/>
          </a:bodyPr>
          <a:lstStyle/>
          <a:p>
            <a:r>
              <a:rPr lang="en-CA" dirty="0"/>
              <a:t>(Play slideshow</a:t>
            </a:r>
          </a:p>
          <a:p>
            <a:r>
              <a:rPr lang="en-CA" dirty="0"/>
              <a:t>  for animation)</a:t>
            </a:r>
          </a:p>
        </p:txBody>
      </p:sp>
      <p:grpSp>
        <p:nvGrpSpPr>
          <p:cNvPr id="11" name="Group 10"/>
          <p:cNvGrpSpPr/>
          <p:nvPr/>
        </p:nvGrpSpPr>
        <p:grpSpPr>
          <a:xfrm>
            <a:off x="0" y="2132856"/>
            <a:ext cx="5436096" cy="1678499"/>
            <a:chOff x="5076056" y="1484784"/>
            <a:chExt cx="4531200" cy="1678499"/>
          </a:xfrm>
        </p:grpSpPr>
        <p:sp>
          <p:nvSpPr>
            <p:cNvPr id="5" name="Shape 198"/>
            <p:cNvSpPr txBox="1"/>
            <p:nvPr/>
          </p:nvSpPr>
          <p:spPr>
            <a:xfrm>
              <a:off x="5076056" y="1484784"/>
              <a:ext cx="4531200" cy="1678499"/>
            </a:xfrm>
            <a:prstGeom prst="rect">
              <a:avLst/>
            </a:prstGeom>
            <a:noFill/>
            <a:ln>
              <a:noFill/>
            </a:ln>
          </p:spPr>
          <p:txBody>
            <a:bodyPr lIns="91425" tIns="91425" rIns="91425" bIns="91425" anchor="t" anchorCtr="0">
              <a:noAutofit/>
            </a:bodyPr>
            <a:lstStyle/>
            <a:p>
              <a:pPr lvl="0" rtl="0">
                <a:spcBef>
                  <a:spcPts val="0"/>
                </a:spcBef>
                <a:buNone/>
              </a:pPr>
              <a:r>
                <a:rPr lang="en-US" sz="2400" dirty="0"/>
                <a:t>Period = </a:t>
              </a:r>
              <a:r>
                <a:rPr lang="en-US" sz="2400" u="sng" dirty="0"/>
                <a:t>   time needed    </a:t>
              </a:r>
              <a:r>
                <a:rPr lang="en-US" sz="2400" dirty="0"/>
                <a:t>    (</a:t>
              </a:r>
              <a:r>
                <a:rPr lang="en-US" sz="2400" u="sng" dirty="0"/>
                <a:t>s</a:t>
              </a:r>
              <a:r>
                <a:rPr lang="en-US" sz="2400" dirty="0"/>
                <a:t>)</a:t>
              </a:r>
              <a:r>
                <a:rPr lang="en-US" sz="2400" u="sng" dirty="0"/>
                <a:t> </a:t>
              </a:r>
            </a:p>
            <a:p>
              <a:pPr lvl="0" rtl="0">
                <a:spcBef>
                  <a:spcPts val="0"/>
                </a:spcBef>
                <a:buNone/>
              </a:pPr>
              <a:r>
                <a:rPr lang="en-US" sz="2400" dirty="0"/>
                <a:t>   (T)       </a:t>
              </a:r>
              <a:r>
                <a:rPr lang="en-US" sz="2400" spc="-40" dirty="0"/>
                <a:t>#</a:t>
              </a:r>
              <a:r>
                <a:rPr lang="en-US" sz="2000" spc="-40" dirty="0"/>
                <a:t> </a:t>
              </a:r>
              <a:r>
                <a:rPr lang="en-US" sz="2400" spc="-40" dirty="0"/>
                <a:t>complete</a:t>
              </a:r>
              <a:r>
                <a:rPr lang="en-US" spc="-40" dirty="0"/>
                <a:t> </a:t>
              </a:r>
              <a:r>
                <a:rPr lang="en-US" sz="2400" spc="-40" dirty="0"/>
                <a:t>waves  </a:t>
              </a:r>
              <a:r>
                <a:rPr lang="en-US" sz="1600" spc="-40" dirty="0"/>
                <a:t> </a:t>
              </a:r>
              <a:r>
                <a:rPr lang="en-US" sz="2400" spc="-40" dirty="0"/>
                <a:t> (</a:t>
              </a:r>
              <a:r>
                <a:rPr lang="en-US" sz="2400" dirty="0"/>
                <a:t>c)</a:t>
              </a:r>
            </a:p>
          </p:txBody>
        </p:sp>
        <p:cxnSp>
          <p:nvCxnSpPr>
            <p:cNvPr id="9" name="Shape 199"/>
            <p:cNvCxnSpPr/>
            <p:nvPr/>
          </p:nvCxnSpPr>
          <p:spPr>
            <a:xfrm>
              <a:off x="8766955" y="1988840"/>
              <a:ext cx="360129" cy="0"/>
            </a:xfrm>
            <a:prstGeom prst="straightConnector1">
              <a:avLst/>
            </a:prstGeom>
            <a:noFill/>
            <a:ln w="9525" cap="flat" cmpd="sng">
              <a:solidFill>
                <a:schemeClr val="dk2"/>
              </a:solidFill>
              <a:prstDash val="solid"/>
              <a:round/>
              <a:headEnd type="none" w="lg" len="lg"/>
              <a:tailEnd type="triangle" w="lg" len="lg"/>
            </a:ln>
          </p:spPr>
        </p:cxnSp>
      </p:grpSp>
      <p:sp>
        <p:nvSpPr>
          <p:cNvPr id="16" name="TextBox 15"/>
          <p:cNvSpPr txBox="1"/>
          <p:nvPr/>
        </p:nvSpPr>
        <p:spPr>
          <a:xfrm>
            <a:off x="4932040" y="2420888"/>
            <a:ext cx="3635896" cy="400110"/>
          </a:xfrm>
          <a:prstGeom prst="rect">
            <a:avLst/>
          </a:prstGeom>
          <a:noFill/>
        </p:spPr>
        <p:txBody>
          <a:bodyPr wrap="square" rtlCol="0">
            <a:spAutoFit/>
          </a:bodyPr>
          <a:lstStyle/>
          <a:p>
            <a:r>
              <a:rPr lang="en-CA" sz="2000" b="1" dirty="0">
                <a:latin typeface="Arial Narrow" pitchFamily="34" charset="0"/>
              </a:rPr>
              <a:t>(measured in seconds)</a:t>
            </a:r>
          </a:p>
        </p:txBody>
      </p:sp>
      <p:sp>
        <p:nvSpPr>
          <p:cNvPr id="18" name="TextBox 17"/>
          <p:cNvSpPr txBox="1"/>
          <p:nvPr/>
        </p:nvSpPr>
        <p:spPr>
          <a:xfrm>
            <a:off x="0" y="4149080"/>
            <a:ext cx="1259632" cy="1508105"/>
          </a:xfrm>
          <a:prstGeom prst="rect">
            <a:avLst/>
          </a:prstGeom>
          <a:noFill/>
        </p:spPr>
        <p:txBody>
          <a:bodyPr wrap="square" rtlCol="0">
            <a:spAutoFit/>
          </a:bodyPr>
          <a:lstStyle/>
          <a:p>
            <a:r>
              <a:rPr lang="en-CA" sz="2300" dirty="0">
                <a:solidFill>
                  <a:srgbClr val="0000FF"/>
                </a:solidFill>
                <a:latin typeface="Arial Narrow" pitchFamily="34" charset="0"/>
              </a:rPr>
              <a:t>T = </a:t>
            </a:r>
            <a:r>
              <a:rPr lang="en-CA" sz="2300" u="sng" dirty="0">
                <a:solidFill>
                  <a:srgbClr val="0000FF"/>
                </a:solidFill>
                <a:latin typeface="Arial Narrow" pitchFamily="34" charset="0"/>
              </a:rPr>
              <a:t>10 s</a:t>
            </a:r>
            <a:r>
              <a:rPr lang="en-CA" sz="2300" dirty="0">
                <a:solidFill>
                  <a:srgbClr val="0000FF"/>
                </a:solidFill>
                <a:latin typeface="Arial Narrow" pitchFamily="34" charset="0"/>
              </a:rPr>
              <a:t>  </a:t>
            </a:r>
            <a:endParaRPr lang="en-CA" sz="2300" u="sng" dirty="0">
              <a:solidFill>
                <a:srgbClr val="0000FF"/>
              </a:solidFill>
              <a:latin typeface="Arial Narrow" pitchFamily="34" charset="0"/>
            </a:endParaRPr>
          </a:p>
          <a:p>
            <a:pPr>
              <a:lnSpc>
                <a:spcPts val="2400"/>
              </a:lnSpc>
            </a:pPr>
            <a:r>
              <a:rPr lang="en-CA" sz="2300" dirty="0">
                <a:solidFill>
                  <a:srgbClr val="0000FF"/>
                </a:solidFill>
                <a:latin typeface="Arial Narrow" pitchFamily="34" charset="0"/>
              </a:rPr>
              <a:t>        2 c      </a:t>
            </a:r>
          </a:p>
          <a:p>
            <a:endParaRPr lang="en-CA" sz="2300" dirty="0">
              <a:latin typeface="Arial Narrow" pitchFamily="34" charset="0"/>
            </a:endParaRPr>
          </a:p>
          <a:p>
            <a:endParaRPr lang="en-CA" sz="2300" dirty="0">
              <a:latin typeface="Arial Narrow" pitchFamily="34" charset="0"/>
            </a:endParaRPr>
          </a:p>
        </p:txBody>
      </p:sp>
      <p:grpSp>
        <p:nvGrpSpPr>
          <p:cNvPr id="20" name="Group 19"/>
          <p:cNvGrpSpPr/>
          <p:nvPr/>
        </p:nvGrpSpPr>
        <p:grpSpPr>
          <a:xfrm>
            <a:off x="2195736" y="4221088"/>
            <a:ext cx="4680520" cy="446276"/>
            <a:chOff x="395536" y="5013176"/>
            <a:chExt cx="4680520" cy="446276"/>
          </a:xfrm>
        </p:grpSpPr>
        <p:pic>
          <p:nvPicPr>
            <p:cNvPr id="33794" name="Picture 2" descr="Image result for therefore symbol"/>
            <p:cNvPicPr>
              <a:picLocks noChangeAspect="1" noChangeArrowheads="1"/>
            </p:cNvPicPr>
            <p:nvPr/>
          </p:nvPicPr>
          <p:blipFill>
            <a:blip r:embed="rId2"/>
            <a:srcRect/>
            <a:stretch>
              <a:fillRect/>
            </a:stretch>
          </p:blipFill>
          <p:spPr bwMode="auto">
            <a:xfrm>
              <a:off x="467544" y="5085184"/>
              <a:ext cx="288032" cy="288032"/>
            </a:xfrm>
            <a:prstGeom prst="rect">
              <a:avLst/>
            </a:prstGeom>
            <a:noFill/>
          </p:spPr>
        </p:pic>
        <p:sp>
          <p:nvSpPr>
            <p:cNvPr id="19" name="TextBox 18"/>
            <p:cNvSpPr txBox="1"/>
            <p:nvPr/>
          </p:nvSpPr>
          <p:spPr>
            <a:xfrm>
              <a:off x="395536" y="5013176"/>
              <a:ext cx="4680520" cy="446276"/>
            </a:xfrm>
            <a:prstGeom prst="rect">
              <a:avLst/>
            </a:prstGeom>
            <a:noFill/>
          </p:spPr>
          <p:txBody>
            <a:bodyPr wrap="square" rtlCol="0">
              <a:spAutoFit/>
            </a:bodyPr>
            <a:lstStyle/>
            <a:p>
              <a:r>
                <a:rPr lang="en-CA" sz="2300" dirty="0">
                  <a:latin typeface="Arial Narrow" pitchFamily="34" charset="0"/>
                </a:rPr>
                <a:t>      </a:t>
              </a:r>
              <a:r>
                <a:rPr lang="en-CA" sz="2300" dirty="0">
                  <a:solidFill>
                    <a:srgbClr val="0000FF"/>
                  </a:solidFill>
                  <a:latin typeface="Arial Narrow" pitchFamily="34" charset="0"/>
                </a:rPr>
                <a:t>T </a:t>
              </a:r>
              <a:r>
                <a:rPr lang="en-CA" sz="2300">
                  <a:solidFill>
                    <a:srgbClr val="0000FF"/>
                  </a:solidFill>
                  <a:latin typeface="Arial Narrow" pitchFamily="34" charset="0"/>
                </a:rPr>
                <a:t>= 5s   </a:t>
              </a:r>
              <a:r>
                <a:rPr lang="en-CA" sz="2300">
                  <a:latin typeface="Arial Narrow" pitchFamily="34" charset="0"/>
                </a:rPr>
                <a:t>The </a:t>
              </a:r>
              <a:r>
                <a:rPr lang="en-CA" sz="2300" dirty="0">
                  <a:latin typeface="Arial Narrow" pitchFamily="34" charset="0"/>
                </a:rPr>
                <a:t>period of the waves is 5s.</a:t>
              </a:r>
            </a:p>
          </p:txBody>
        </p:sp>
      </p:grpSp>
      <p:sp>
        <p:nvSpPr>
          <p:cNvPr id="23" name="TextBox 22"/>
          <p:cNvSpPr txBox="1"/>
          <p:nvPr/>
        </p:nvSpPr>
        <p:spPr>
          <a:xfrm>
            <a:off x="1043608" y="4149080"/>
            <a:ext cx="1728192" cy="754053"/>
          </a:xfrm>
          <a:prstGeom prst="rect">
            <a:avLst/>
          </a:prstGeom>
          <a:noFill/>
        </p:spPr>
        <p:txBody>
          <a:bodyPr wrap="square" rtlCol="0">
            <a:spAutoFit/>
          </a:bodyPr>
          <a:lstStyle/>
          <a:p>
            <a:r>
              <a:rPr lang="en-CA" sz="2300" dirty="0">
                <a:solidFill>
                  <a:srgbClr val="0000FF"/>
                </a:solidFill>
                <a:latin typeface="Arial Narrow" pitchFamily="34" charset="0"/>
              </a:rPr>
              <a:t>= </a:t>
            </a:r>
            <a:r>
              <a:rPr lang="en-CA" sz="2300" u="sng" dirty="0">
                <a:solidFill>
                  <a:srgbClr val="0000FF"/>
                </a:solidFill>
                <a:latin typeface="Arial Narrow" pitchFamily="34" charset="0"/>
              </a:rPr>
              <a:t>5 s</a:t>
            </a:r>
            <a:endParaRPr lang="en-CA" sz="2300" dirty="0">
              <a:solidFill>
                <a:srgbClr val="0000FF"/>
              </a:solidFill>
              <a:latin typeface="Arial Narrow" pitchFamily="34" charset="0"/>
            </a:endParaRPr>
          </a:p>
          <a:p>
            <a:pPr>
              <a:lnSpc>
                <a:spcPts val="2400"/>
              </a:lnSpc>
            </a:pPr>
            <a:r>
              <a:rPr lang="en-CA" sz="2300" dirty="0">
                <a:solidFill>
                  <a:srgbClr val="0000FF"/>
                </a:solidFill>
                <a:latin typeface="Arial Narrow" pitchFamily="34" charset="0"/>
              </a:rPr>
              <a:t>   1 c</a:t>
            </a:r>
          </a:p>
        </p:txBody>
      </p:sp>
      <p:sp>
        <p:nvSpPr>
          <p:cNvPr id="24" name="TextBox 23"/>
          <p:cNvSpPr txBox="1"/>
          <p:nvPr/>
        </p:nvSpPr>
        <p:spPr>
          <a:xfrm>
            <a:off x="6588224" y="2924944"/>
            <a:ext cx="2555776" cy="1508105"/>
          </a:xfrm>
          <a:prstGeom prst="rect">
            <a:avLst/>
          </a:prstGeom>
          <a:solidFill>
            <a:schemeClr val="bg1"/>
          </a:solidFill>
        </p:spPr>
        <p:txBody>
          <a:bodyPr wrap="square" rtlCol="0">
            <a:spAutoFit/>
          </a:bodyPr>
          <a:lstStyle/>
          <a:p>
            <a:endParaRPr lang="en-CA" sz="2300" dirty="0">
              <a:latin typeface="Arial Narrow" pitchFamily="34" charset="0"/>
            </a:endParaRPr>
          </a:p>
          <a:p>
            <a:endParaRPr lang="en-CA" sz="2300" dirty="0">
              <a:latin typeface="Arial Narrow" pitchFamily="34" charset="0"/>
            </a:endParaRPr>
          </a:p>
          <a:p>
            <a:endParaRPr lang="en-CA" sz="2300" dirty="0">
              <a:latin typeface="Arial Narrow" pitchFamily="34" charset="0"/>
            </a:endParaRPr>
          </a:p>
          <a:p>
            <a:endParaRPr lang="en-CA" sz="2300" dirty="0">
              <a:latin typeface="Arial Narrow" pitchFamily="34" charset="0"/>
            </a:endParaRPr>
          </a:p>
        </p:txBody>
      </p:sp>
      <p:sp>
        <p:nvSpPr>
          <p:cNvPr id="17" name="TextBox 16"/>
          <p:cNvSpPr txBox="1"/>
          <p:nvPr/>
        </p:nvSpPr>
        <p:spPr>
          <a:xfrm>
            <a:off x="0" y="3284984"/>
            <a:ext cx="9144000" cy="800219"/>
          </a:xfrm>
          <a:prstGeom prst="rect">
            <a:avLst/>
          </a:prstGeom>
          <a:noFill/>
        </p:spPr>
        <p:txBody>
          <a:bodyPr wrap="square" rtlCol="0">
            <a:spAutoFit/>
          </a:bodyPr>
          <a:lstStyle/>
          <a:p>
            <a:r>
              <a:rPr lang="en-CA" sz="2300" dirty="0">
                <a:solidFill>
                  <a:srgbClr val="0000FF"/>
                </a:solidFill>
                <a:latin typeface="Arial Narrow" pitchFamily="34" charset="0"/>
              </a:rPr>
              <a:t>So, if buoy crests </a:t>
            </a:r>
            <a:r>
              <a:rPr lang="en-CA" sz="2300" i="1" dirty="0">
                <a:solidFill>
                  <a:srgbClr val="0000FF"/>
                </a:solidFill>
                <a:latin typeface="Arial Narrow" pitchFamily="34" charset="0"/>
              </a:rPr>
              <a:t>2 consecutive waves </a:t>
            </a:r>
            <a:r>
              <a:rPr lang="en-CA" sz="2300" dirty="0">
                <a:solidFill>
                  <a:srgbClr val="0000FF"/>
                </a:solidFill>
                <a:latin typeface="Arial Narrow" pitchFamily="34" charset="0"/>
              </a:rPr>
              <a:t>10s apart</a:t>
            </a:r>
            <a:r>
              <a:rPr lang="en-CA" sz="2300">
                <a:solidFill>
                  <a:srgbClr val="0000FF"/>
                </a:solidFill>
                <a:latin typeface="Arial Narrow" pitchFamily="34" charset="0"/>
              </a:rPr>
              <a:t>, then </a:t>
            </a:r>
          </a:p>
          <a:p>
            <a:r>
              <a:rPr lang="en-CA" sz="2300">
                <a:solidFill>
                  <a:srgbClr val="0000FF"/>
                </a:solidFill>
                <a:latin typeface="Arial Narrow" pitchFamily="34" charset="0"/>
              </a:rPr>
              <a:t>  2 </a:t>
            </a:r>
            <a:r>
              <a:rPr lang="en-CA" sz="2300" dirty="0">
                <a:solidFill>
                  <a:srgbClr val="0000FF"/>
                </a:solidFill>
                <a:latin typeface="Arial Narrow" pitchFamily="34" charset="0"/>
              </a:rPr>
              <a:t>complete </a:t>
            </a:r>
            <a:r>
              <a:rPr lang="en-CA" sz="2300">
                <a:solidFill>
                  <a:srgbClr val="0000FF"/>
                </a:solidFill>
                <a:latin typeface="Arial Narrow" pitchFamily="34" charset="0"/>
              </a:rPr>
              <a:t>wave patterns pass the buoy </a:t>
            </a:r>
            <a:r>
              <a:rPr lang="en-CA" sz="2300" dirty="0">
                <a:solidFill>
                  <a:srgbClr val="0000FF"/>
                </a:solidFill>
                <a:latin typeface="Arial Narrow" pitchFamily="34" charset="0"/>
              </a:rPr>
              <a:t>every 10s…</a:t>
            </a:r>
          </a:p>
        </p:txBody>
      </p:sp>
      <p:sp>
        <p:nvSpPr>
          <p:cNvPr id="21" name="TextBox 20"/>
          <p:cNvSpPr txBox="1"/>
          <p:nvPr/>
        </p:nvSpPr>
        <p:spPr>
          <a:xfrm>
            <a:off x="0" y="0"/>
            <a:ext cx="9144000" cy="553998"/>
          </a:xfrm>
          <a:prstGeom prst="rect">
            <a:avLst/>
          </a:prstGeom>
          <a:noFill/>
        </p:spPr>
        <p:txBody>
          <a:bodyPr wrap="square" rtlCol="0">
            <a:spAutoFit/>
          </a:bodyPr>
          <a:lstStyle/>
          <a:p>
            <a:r>
              <a:rPr lang="en-CA" sz="3000" b="1">
                <a:solidFill>
                  <a:schemeClr val="bg1"/>
                </a:solidFill>
                <a:latin typeface="Arial" pitchFamily="34" charset="0"/>
                <a:cs typeface="Arial" pitchFamily="34" charset="0"/>
              </a:rPr>
              <a:t>How Long Does It Take For 1 Wave to Go By?</a:t>
            </a:r>
            <a:endParaRPr lang="en-CA" sz="3000" b="1" dirty="0">
              <a:solidFill>
                <a:schemeClr val="bg1"/>
              </a:solidFill>
              <a:latin typeface="Arial" pitchFamily="34" charset="0"/>
              <a:cs typeface="Arial" pitchFamily="34" charset="0"/>
            </a:endParaRPr>
          </a:p>
        </p:txBody>
      </p:sp>
      <p:pic>
        <p:nvPicPr>
          <p:cNvPr id="32770" name="Picture 2" descr="Image result for animated gif buoy in water"/>
          <p:cNvPicPr>
            <a:picLocks noChangeAspect="1" noChangeArrowheads="1" noCrop="1"/>
          </p:cNvPicPr>
          <p:nvPr/>
        </p:nvPicPr>
        <p:blipFill>
          <a:blip r:embed="rId3"/>
          <a:srcRect/>
          <a:stretch>
            <a:fillRect/>
          </a:stretch>
        </p:blipFill>
        <p:spPr bwMode="auto">
          <a:xfrm>
            <a:off x="6876256" y="3015834"/>
            <a:ext cx="2267744" cy="3842166"/>
          </a:xfrm>
          <a:prstGeom prst="rect">
            <a:avLst/>
          </a:prstGeom>
          <a:noFill/>
        </p:spPr>
      </p:pic>
      <p:sp>
        <p:nvSpPr>
          <p:cNvPr id="25" name="TextBox 24"/>
          <p:cNvSpPr txBox="1"/>
          <p:nvPr/>
        </p:nvSpPr>
        <p:spPr>
          <a:xfrm>
            <a:off x="0" y="5134451"/>
            <a:ext cx="6876256" cy="1723549"/>
          </a:xfrm>
          <a:prstGeom prst="rect">
            <a:avLst/>
          </a:prstGeom>
          <a:noFill/>
        </p:spPr>
        <p:txBody>
          <a:bodyPr wrap="square" rtlCol="0">
            <a:spAutoFit/>
          </a:bodyPr>
          <a:lstStyle/>
          <a:p>
            <a:r>
              <a:rPr lang="en-CA" sz="2300">
                <a:solidFill>
                  <a:srgbClr val="008000"/>
                </a:solidFill>
                <a:latin typeface="Arial Narrow" pitchFamily="34" charset="0"/>
              </a:rPr>
              <a:t>Alternately, if 6 consecutive waves passed under the buoy in</a:t>
            </a:r>
          </a:p>
          <a:p>
            <a:r>
              <a:rPr lang="en-CA" sz="2300">
                <a:solidFill>
                  <a:srgbClr val="008000"/>
                </a:solidFill>
                <a:latin typeface="Arial Narrow" pitchFamily="34" charset="0"/>
              </a:rPr>
              <a:t>  15 seconds…</a:t>
            </a:r>
          </a:p>
          <a:p>
            <a:endParaRPr lang="en-CA">
              <a:latin typeface="Arial Narrow" pitchFamily="34" charset="0"/>
            </a:endParaRPr>
          </a:p>
          <a:p>
            <a:r>
              <a:rPr lang="en-CA" sz="2300">
                <a:solidFill>
                  <a:srgbClr val="008000"/>
                </a:solidFill>
                <a:latin typeface="Arial Narrow" pitchFamily="34" charset="0"/>
              </a:rPr>
              <a:t>T= </a:t>
            </a:r>
            <a:r>
              <a:rPr lang="en-CA" sz="2300" u="sng">
                <a:solidFill>
                  <a:srgbClr val="008000"/>
                </a:solidFill>
                <a:latin typeface="Arial Narrow" pitchFamily="34" charset="0"/>
              </a:rPr>
              <a:t>15s</a:t>
            </a:r>
            <a:r>
              <a:rPr lang="en-CA" sz="2300">
                <a:solidFill>
                  <a:srgbClr val="008000"/>
                </a:solidFill>
                <a:latin typeface="Arial Narrow" pitchFamily="34" charset="0"/>
              </a:rPr>
              <a:t>  =</a:t>
            </a:r>
            <a:r>
              <a:rPr lang="en-CA" sz="2300" u="sng">
                <a:solidFill>
                  <a:srgbClr val="008000"/>
                </a:solidFill>
                <a:latin typeface="Arial Narrow" pitchFamily="34" charset="0"/>
              </a:rPr>
              <a:t> 2.5s</a:t>
            </a:r>
          </a:p>
          <a:p>
            <a:r>
              <a:rPr lang="en-CA" sz="2300">
                <a:solidFill>
                  <a:srgbClr val="008000"/>
                </a:solidFill>
                <a:latin typeface="Arial Narrow" pitchFamily="34" charset="0"/>
              </a:rPr>
              <a:t>       6c       1c</a:t>
            </a:r>
            <a:endParaRPr lang="en-CA" sz="2300" dirty="0">
              <a:solidFill>
                <a:srgbClr val="008000"/>
              </a:solidFill>
              <a:latin typeface="Arial Narrow" pitchFamily="34" charset="0"/>
            </a:endParaRPr>
          </a:p>
        </p:txBody>
      </p:sp>
      <p:sp>
        <p:nvSpPr>
          <p:cNvPr id="26" name="TextBox 25"/>
          <p:cNvSpPr txBox="1"/>
          <p:nvPr/>
        </p:nvSpPr>
        <p:spPr>
          <a:xfrm>
            <a:off x="10188624" y="3861048"/>
            <a:ext cx="184731" cy="446276"/>
          </a:xfrm>
          <a:prstGeom prst="rect">
            <a:avLst/>
          </a:prstGeom>
          <a:noFill/>
        </p:spPr>
        <p:txBody>
          <a:bodyPr wrap="none" rtlCol="0">
            <a:spAutoFit/>
          </a:bodyPr>
          <a:lstStyle/>
          <a:p>
            <a:endParaRPr lang="en-CA" sz="2300" dirty="0">
              <a:latin typeface="Arial Narrow" pitchFamily="34" charset="0"/>
            </a:endParaRPr>
          </a:p>
        </p:txBody>
      </p:sp>
      <p:grpSp>
        <p:nvGrpSpPr>
          <p:cNvPr id="27" name="Group 26"/>
          <p:cNvGrpSpPr/>
          <p:nvPr/>
        </p:nvGrpSpPr>
        <p:grpSpPr>
          <a:xfrm>
            <a:off x="1979712" y="6093296"/>
            <a:ext cx="4824536" cy="446276"/>
            <a:chOff x="395536" y="5157192"/>
            <a:chExt cx="4824536" cy="446276"/>
          </a:xfrm>
        </p:grpSpPr>
        <p:pic>
          <p:nvPicPr>
            <p:cNvPr id="28" name="Picture 2" descr="Image result for therefore symbol"/>
            <p:cNvPicPr>
              <a:picLocks noChangeAspect="1" noChangeArrowheads="1"/>
            </p:cNvPicPr>
            <p:nvPr/>
          </p:nvPicPr>
          <p:blipFill>
            <a:blip r:embed="rId2"/>
            <a:srcRect/>
            <a:stretch>
              <a:fillRect/>
            </a:stretch>
          </p:blipFill>
          <p:spPr bwMode="auto">
            <a:xfrm>
              <a:off x="467544" y="5229200"/>
              <a:ext cx="288032" cy="288032"/>
            </a:xfrm>
            <a:prstGeom prst="rect">
              <a:avLst/>
            </a:prstGeom>
            <a:noFill/>
          </p:spPr>
        </p:pic>
        <p:sp>
          <p:nvSpPr>
            <p:cNvPr id="29" name="TextBox 28"/>
            <p:cNvSpPr txBox="1"/>
            <p:nvPr/>
          </p:nvSpPr>
          <p:spPr>
            <a:xfrm>
              <a:off x="395536" y="5157192"/>
              <a:ext cx="4824536" cy="446276"/>
            </a:xfrm>
            <a:prstGeom prst="rect">
              <a:avLst/>
            </a:prstGeom>
            <a:noFill/>
          </p:spPr>
          <p:txBody>
            <a:bodyPr wrap="square" rtlCol="0">
              <a:spAutoFit/>
            </a:bodyPr>
            <a:lstStyle/>
            <a:p>
              <a:r>
                <a:rPr lang="en-CA" sz="2300" dirty="0">
                  <a:latin typeface="Arial Narrow" pitchFamily="34" charset="0"/>
                </a:rPr>
                <a:t>      </a:t>
              </a:r>
              <a:r>
                <a:rPr lang="en-CA" sz="2300" spc="-50" dirty="0">
                  <a:solidFill>
                    <a:srgbClr val="008000"/>
                  </a:solidFill>
                  <a:latin typeface="Arial Narrow" pitchFamily="34" charset="0"/>
                </a:rPr>
                <a:t>T </a:t>
              </a:r>
              <a:r>
                <a:rPr lang="en-CA" sz="2300" spc="-50">
                  <a:solidFill>
                    <a:srgbClr val="008000"/>
                  </a:solidFill>
                  <a:latin typeface="Arial Narrow" pitchFamily="34" charset="0"/>
                </a:rPr>
                <a:t>= 2.5s   </a:t>
              </a:r>
              <a:r>
                <a:rPr lang="en-CA" sz="2300" spc="-50">
                  <a:latin typeface="Arial Narrow" pitchFamily="34" charset="0"/>
                </a:rPr>
                <a:t>The </a:t>
              </a:r>
              <a:r>
                <a:rPr lang="en-CA" sz="2300" spc="-50" dirty="0">
                  <a:latin typeface="Arial Narrow" pitchFamily="34" charset="0"/>
                </a:rPr>
                <a:t>period of the waves </a:t>
              </a:r>
              <a:r>
                <a:rPr lang="en-CA" sz="2300" spc="-50">
                  <a:latin typeface="Arial Narrow" pitchFamily="34" charset="0"/>
                </a:rPr>
                <a:t>is 2.5s</a:t>
              </a:r>
              <a:r>
                <a:rPr lang="en-CA" sz="2300" spc="-50" dirty="0">
                  <a:latin typeface="Arial Narrow"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xEl>
                                              <p:pRg st="1" end="1"/>
                                            </p:txEl>
                                          </p:spTgt>
                                        </p:tgtEl>
                                        <p:attrNameLst>
                                          <p:attrName>style.visibility</p:attrName>
                                        </p:attrNameLst>
                                      </p:cBhvr>
                                      <p:to>
                                        <p:strVal val="visible"/>
                                      </p:to>
                                    </p:set>
                                    <p:anim calcmode="lin" valueType="num">
                                      <p:cBhvr additive="base">
                                        <p:cTn id="25"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P spid="23"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idx="4294967295"/>
          </p:nvPr>
        </p:nvSpPr>
        <p:spPr>
          <a:xfrm>
            <a:off x="355600" y="76200"/>
            <a:ext cx="7772400" cy="431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a:solidFill>
                  <a:schemeClr val="lt1"/>
                </a:solidFill>
              </a:rPr>
              <a:t>Period and Frequency are Related</a:t>
            </a:r>
          </a:p>
        </p:txBody>
      </p:sp>
      <p:sp>
        <p:nvSpPr>
          <p:cNvPr id="206" name="Shape 206"/>
          <p:cNvSpPr txBox="1"/>
          <p:nvPr/>
        </p:nvSpPr>
        <p:spPr>
          <a:xfrm>
            <a:off x="155600" y="811400"/>
            <a:ext cx="8891999" cy="2645399"/>
          </a:xfrm>
          <a:prstGeom prst="rect">
            <a:avLst/>
          </a:prstGeom>
          <a:noFill/>
          <a:ln>
            <a:noFill/>
          </a:ln>
        </p:spPr>
        <p:txBody>
          <a:bodyPr lIns="91425" tIns="91425" rIns="91425" bIns="91425" anchor="t" anchorCtr="0">
            <a:noAutofit/>
          </a:bodyPr>
          <a:lstStyle/>
          <a:p>
            <a:pPr lvl="0" rtl="0">
              <a:spcBef>
                <a:spcPts val="0"/>
              </a:spcBef>
              <a:buNone/>
            </a:pPr>
            <a:r>
              <a:rPr lang="en-US" sz="2400" dirty="0"/>
              <a:t>Period (T) and Frequency (</a:t>
            </a:r>
            <a:r>
              <a:rPr lang="en-US" sz="2400" dirty="0">
                <a:solidFill>
                  <a:schemeClr val="dk1"/>
                </a:solidFill>
              </a:rPr>
              <a:t>f</a:t>
            </a:r>
            <a:r>
              <a:rPr lang="en-US" sz="2400" dirty="0"/>
              <a:t>) are mathematically reciprocals of </a:t>
            </a:r>
            <a:r>
              <a:rPr lang="en-US" sz="2400" dirty="0" err="1"/>
              <a:t>eachother</a:t>
            </a:r>
            <a:r>
              <a:rPr lang="en-US" sz="2400" dirty="0"/>
              <a:t>……</a:t>
            </a:r>
          </a:p>
          <a:p>
            <a:pPr lvl="0" rtl="0">
              <a:spcBef>
                <a:spcPts val="0"/>
              </a:spcBef>
              <a:buNone/>
            </a:pPr>
            <a:endParaRPr sz="2400" dirty="0"/>
          </a:p>
          <a:p>
            <a:pPr lvl="0" rtl="0">
              <a:spcBef>
                <a:spcPts val="0"/>
              </a:spcBef>
              <a:buNone/>
            </a:pPr>
            <a:r>
              <a:rPr lang="en-US" sz="3000" dirty="0"/>
              <a:t>f = </a:t>
            </a:r>
            <a:r>
              <a:rPr lang="en-US" sz="3000" dirty="0" err="1"/>
              <a:t>hz</a:t>
            </a:r>
            <a:r>
              <a:rPr lang="en-US" sz="3000" dirty="0"/>
              <a:t> =</a:t>
            </a:r>
            <a:r>
              <a:rPr lang="en-US" sz="3000" u="sng" dirty="0"/>
              <a:t>c</a:t>
            </a:r>
            <a:r>
              <a:rPr lang="en-US" sz="3000" dirty="0"/>
              <a:t>     while      T =  </a:t>
            </a:r>
            <a:r>
              <a:rPr lang="en-US" sz="3000" u="sng" dirty="0"/>
              <a:t>s</a:t>
            </a:r>
            <a:r>
              <a:rPr lang="en-US" sz="3000" dirty="0"/>
              <a:t>  →   </a:t>
            </a:r>
            <a:r>
              <a:rPr lang="en-US" sz="3000" dirty="0">
                <a:solidFill>
                  <a:schemeClr val="accent2"/>
                </a:solidFill>
              </a:rPr>
              <a:t>f = </a:t>
            </a:r>
            <a:r>
              <a:rPr lang="en-US" sz="3000" u="sng" dirty="0">
                <a:solidFill>
                  <a:schemeClr val="accent2"/>
                </a:solidFill>
              </a:rPr>
              <a:t>1</a:t>
            </a:r>
            <a:r>
              <a:rPr lang="en-US" sz="3000" dirty="0">
                <a:solidFill>
                  <a:schemeClr val="accent2"/>
                </a:solidFill>
              </a:rPr>
              <a:t>      </a:t>
            </a:r>
            <a:r>
              <a:rPr lang="en-US" sz="3000" dirty="0"/>
              <a:t>or    </a:t>
            </a:r>
            <a:r>
              <a:rPr lang="en-US" sz="3000" dirty="0">
                <a:solidFill>
                  <a:schemeClr val="accent2"/>
                </a:solidFill>
              </a:rPr>
              <a:t>T = </a:t>
            </a:r>
            <a:r>
              <a:rPr lang="en-US" sz="3000" u="sng" dirty="0">
                <a:solidFill>
                  <a:schemeClr val="accent2"/>
                </a:solidFill>
              </a:rPr>
              <a:t>1</a:t>
            </a:r>
            <a:r>
              <a:rPr lang="en-US" sz="3000" dirty="0"/>
              <a:t> </a:t>
            </a:r>
          </a:p>
          <a:p>
            <a:pPr lvl="0">
              <a:lnSpc>
                <a:spcPts val="3200"/>
              </a:lnSpc>
              <a:spcBef>
                <a:spcPts val="0"/>
              </a:spcBef>
              <a:buNone/>
            </a:pPr>
            <a:r>
              <a:rPr lang="en-US" sz="3000" dirty="0"/>
              <a:t>            s                     </a:t>
            </a:r>
            <a:r>
              <a:rPr lang="en-US" sz="2400" dirty="0"/>
              <a:t> </a:t>
            </a:r>
            <a:r>
              <a:rPr lang="en-US" sz="3000" dirty="0"/>
              <a:t>  </a:t>
            </a:r>
            <a:r>
              <a:rPr lang="en-US" sz="2000" dirty="0"/>
              <a:t> </a:t>
            </a:r>
            <a:r>
              <a:rPr lang="en-US" sz="3000" dirty="0"/>
              <a:t>  c      </a:t>
            </a:r>
            <a:r>
              <a:rPr lang="en-US" sz="2000" dirty="0"/>
              <a:t> </a:t>
            </a:r>
            <a:r>
              <a:rPr lang="en-US" sz="3000" dirty="0"/>
              <a:t>       </a:t>
            </a:r>
            <a:r>
              <a:rPr lang="en-US" sz="3000" dirty="0">
                <a:solidFill>
                  <a:schemeClr val="accent2"/>
                </a:solidFill>
              </a:rPr>
              <a:t>T</a:t>
            </a:r>
            <a:r>
              <a:rPr lang="en-US" sz="3000" dirty="0"/>
              <a:t>         </a:t>
            </a:r>
            <a:r>
              <a:rPr lang="en-US" sz="2400" dirty="0"/>
              <a:t>  </a:t>
            </a:r>
            <a:r>
              <a:rPr lang="en-US" sz="3000" dirty="0"/>
              <a:t>         </a:t>
            </a:r>
            <a:r>
              <a:rPr lang="en-US" sz="3000" dirty="0">
                <a:solidFill>
                  <a:schemeClr val="accent2"/>
                </a:solidFill>
              </a:rPr>
              <a:t>f</a:t>
            </a:r>
          </a:p>
        </p:txBody>
      </p:sp>
      <p:sp>
        <p:nvSpPr>
          <p:cNvPr id="207" name="Shape 207"/>
          <p:cNvSpPr txBox="1"/>
          <p:nvPr/>
        </p:nvSpPr>
        <p:spPr>
          <a:xfrm>
            <a:off x="0" y="5476000"/>
            <a:ext cx="9144000" cy="1097399"/>
          </a:xfrm>
          <a:prstGeom prst="rect">
            <a:avLst/>
          </a:prstGeom>
          <a:noFill/>
          <a:ln>
            <a:noFill/>
          </a:ln>
        </p:spPr>
        <p:txBody>
          <a:bodyPr lIns="91425" tIns="91425" rIns="91425" bIns="91425" anchor="t" anchorCtr="0">
            <a:noAutofit/>
          </a:bodyPr>
          <a:lstStyle/>
          <a:p>
            <a:pPr lvl="0" rtl="0">
              <a:spcBef>
                <a:spcPts val="0"/>
              </a:spcBef>
              <a:buNone/>
            </a:pPr>
            <a:r>
              <a:rPr lang="en-US" sz="2400" b="1" dirty="0"/>
              <a:t>f</a:t>
            </a:r>
            <a:r>
              <a:rPr lang="en-US" sz="2400" dirty="0"/>
              <a:t>= </a:t>
            </a:r>
            <a:r>
              <a:rPr lang="en-US" sz="2400" u="sng" dirty="0"/>
              <a:t>5 waves</a:t>
            </a:r>
            <a:r>
              <a:rPr lang="en-US" sz="2400" dirty="0"/>
              <a:t> (</a:t>
            </a:r>
            <a:r>
              <a:rPr lang="en-US" sz="2400" u="sng" dirty="0"/>
              <a:t>c</a:t>
            </a:r>
            <a:r>
              <a:rPr lang="en-US" sz="2400" dirty="0"/>
              <a:t>)      = </a:t>
            </a:r>
            <a:r>
              <a:rPr lang="en-US" sz="2400" u="sng" dirty="0"/>
              <a:t>5</a:t>
            </a:r>
            <a:r>
              <a:rPr lang="en-US" sz="2400" dirty="0"/>
              <a:t>   </a:t>
            </a:r>
            <a:r>
              <a:rPr lang="en-US" sz="2400" u="sng" dirty="0"/>
              <a:t>c</a:t>
            </a:r>
            <a:r>
              <a:rPr lang="en-US" sz="2400" dirty="0"/>
              <a:t>  = </a:t>
            </a:r>
            <a:r>
              <a:rPr lang="en-US" sz="2400" u="sng" dirty="0"/>
              <a:t>1</a:t>
            </a:r>
            <a:r>
              <a:rPr lang="en-US" sz="2400" dirty="0"/>
              <a:t> Hz           </a:t>
            </a:r>
            <a:r>
              <a:rPr lang="en-US" sz="2400" b="1" dirty="0"/>
              <a:t>T</a:t>
            </a:r>
            <a:r>
              <a:rPr lang="en-US" sz="2400" dirty="0"/>
              <a:t> = </a:t>
            </a:r>
            <a:r>
              <a:rPr lang="en-US" sz="2400" u="sng" dirty="0"/>
              <a:t>10</a:t>
            </a:r>
            <a:r>
              <a:rPr lang="en-US" sz="2400" dirty="0"/>
              <a:t> </a:t>
            </a:r>
            <a:r>
              <a:rPr lang="en-US" sz="2400" u="sng" dirty="0"/>
              <a:t>s</a:t>
            </a:r>
            <a:r>
              <a:rPr lang="en-US" sz="2400" dirty="0"/>
              <a:t>  =  </a:t>
            </a:r>
            <a:r>
              <a:rPr lang="en-US" sz="2400" u="sng" dirty="0"/>
              <a:t>2</a:t>
            </a:r>
            <a:r>
              <a:rPr lang="en-US" sz="2400" dirty="0"/>
              <a:t> </a:t>
            </a:r>
            <a:r>
              <a:rPr lang="en-US" sz="2400" u="sng" dirty="0"/>
              <a:t>s</a:t>
            </a:r>
            <a:r>
              <a:rPr lang="en-US" sz="2400" dirty="0"/>
              <a:t> =  2s</a:t>
            </a:r>
          </a:p>
          <a:p>
            <a:pPr lvl="0">
              <a:lnSpc>
                <a:spcPts val="2700"/>
              </a:lnSpc>
              <a:spcBef>
                <a:spcPts val="0"/>
              </a:spcBef>
              <a:buNone/>
            </a:pPr>
            <a:r>
              <a:rPr lang="en-US" sz="2400" dirty="0"/>
              <a:t>       10         s         10  s  </a:t>
            </a:r>
            <a:r>
              <a:rPr lang="en-US" sz="2000" dirty="0"/>
              <a:t> </a:t>
            </a:r>
            <a:r>
              <a:rPr lang="en-US" sz="2400" dirty="0"/>
              <a:t>   2                        5 c      1 c</a:t>
            </a:r>
          </a:p>
        </p:txBody>
      </p:sp>
      <p:grpSp>
        <p:nvGrpSpPr>
          <p:cNvPr id="2" name="Shape 209"/>
          <p:cNvGrpSpPr/>
          <p:nvPr/>
        </p:nvGrpSpPr>
        <p:grpSpPr>
          <a:xfrm>
            <a:off x="0" y="2934375"/>
            <a:ext cx="9047699" cy="2457638"/>
            <a:chOff x="0" y="2934375"/>
            <a:chExt cx="9047699" cy="2457638"/>
          </a:xfrm>
        </p:grpSpPr>
        <p:sp>
          <p:nvSpPr>
            <p:cNvPr id="210" name="Shape 210"/>
            <p:cNvSpPr txBox="1"/>
            <p:nvPr/>
          </p:nvSpPr>
          <p:spPr>
            <a:xfrm>
              <a:off x="0" y="2934375"/>
              <a:ext cx="9047699" cy="1311600"/>
            </a:xfrm>
            <a:prstGeom prst="rect">
              <a:avLst/>
            </a:prstGeom>
            <a:noFill/>
            <a:ln>
              <a:noFill/>
            </a:ln>
          </p:spPr>
          <p:txBody>
            <a:bodyPr lIns="91425" tIns="91425" rIns="91425" bIns="91425" anchor="t" anchorCtr="0">
              <a:noAutofit/>
            </a:bodyPr>
            <a:lstStyle/>
            <a:p>
              <a:pPr lvl="0" rtl="0">
                <a:spcBef>
                  <a:spcPts val="0"/>
                </a:spcBef>
                <a:buNone/>
              </a:pPr>
              <a:r>
                <a:rPr lang="en-US" sz="2400" u="sng"/>
                <a:t>Example Problem</a:t>
              </a:r>
              <a:r>
                <a:rPr lang="en-US" sz="2400"/>
                <a:t>: 5 waves take 10 seconds to pass a boat in a </a:t>
              </a:r>
            </a:p>
            <a:p>
              <a:pPr lvl="0" rtl="0">
                <a:spcBef>
                  <a:spcPts val="0"/>
                </a:spcBef>
                <a:buNone/>
              </a:pPr>
              <a:r>
                <a:rPr lang="en-US" sz="2400"/>
                <a:t>                              lake. What is the frequency of the waves? </a:t>
              </a:r>
            </a:p>
            <a:p>
              <a:pPr lvl="0">
                <a:spcBef>
                  <a:spcPts val="0"/>
                </a:spcBef>
                <a:buNone/>
              </a:pPr>
              <a:r>
                <a:rPr lang="en-US" sz="2400"/>
                <a:t>                                       What is the period of the waves? </a:t>
              </a:r>
            </a:p>
          </p:txBody>
        </p:sp>
        <p:pic>
          <p:nvPicPr>
            <p:cNvPr id="211" name="Shape 211"/>
            <p:cNvPicPr preferRelativeResize="0"/>
            <p:nvPr/>
          </p:nvPicPr>
          <p:blipFill>
            <a:blip r:embed="rId3">
              <a:alphaModFix/>
            </a:blip>
            <a:stretch>
              <a:fillRect/>
            </a:stretch>
          </p:blipFill>
          <p:spPr>
            <a:xfrm>
              <a:off x="2627784" y="4221088"/>
              <a:ext cx="1927025" cy="1170925"/>
            </a:xfrm>
            <a:prstGeom prst="rect">
              <a:avLst/>
            </a:prstGeom>
            <a:noFill/>
            <a:ln>
              <a:noFill/>
            </a:ln>
          </p:spPr>
        </p:pic>
      </p:grpSp>
      <p:grpSp>
        <p:nvGrpSpPr>
          <p:cNvPr id="3" name="Group 9"/>
          <p:cNvGrpSpPr/>
          <p:nvPr/>
        </p:nvGrpSpPr>
        <p:grpSpPr>
          <a:xfrm>
            <a:off x="0" y="4365104"/>
            <a:ext cx="8028384" cy="1080120"/>
            <a:chOff x="0" y="4365104"/>
            <a:chExt cx="8028384" cy="1080120"/>
          </a:xfrm>
        </p:grpSpPr>
        <p:sp>
          <p:nvSpPr>
            <p:cNvPr id="208" name="Shape 208"/>
            <p:cNvSpPr txBox="1"/>
            <p:nvPr/>
          </p:nvSpPr>
          <p:spPr>
            <a:xfrm>
              <a:off x="0" y="4365104"/>
              <a:ext cx="2411760" cy="1080120"/>
            </a:xfrm>
            <a:prstGeom prst="rect">
              <a:avLst/>
            </a:prstGeom>
            <a:noFill/>
            <a:ln>
              <a:noFill/>
            </a:ln>
          </p:spPr>
          <p:txBody>
            <a:bodyPr lIns="91425" tIns="91425" rIns="91425" bIns="91425" anchor="t" anchorCtr="0">
              <a:noAutofit/>
            </a:bodyPr>
            <a:lstStyle/>
            <a:p>
              <a:pPr lvl="0" rtl="0">
                <a:spcBef>
                  <a:spcPts val="0"/>
                </a:spcBef>
                <a:buNone/>
              </a:pPr>
              <a:r>
                <a:rPr lang="en-US" sz="2400" b="1" dirty="0"/>
                <a:t>f</a:t>
              </a:r>
              <a:r>
                <a:rPr lang="en-US" sz="2400" dirty="0"/>
                <a:t>= </a:t>
              </a:r>
              <a:r>
                <a:rPr lang="en-US" sz="2400" u="sng" dirty="0"/>
                <a:t># cycles</a:t>
              </a:r>
              <a:r>
                <a:rPr lang="en-US" sz="2400" dirty="0"/>
                <a:t>	</a:t>
              </a:r>
              <a:endParaRPr lang="en-US" sz="2400" u="sng" dirty="0"/>
            </a:p>
            <a:p>
              <a:pPr lvl="0">
                <a:spcBef>
                  <a:spcPts val="0"/>
                </a:spcBef>
                <a:buNone/>
              </a:pPr>
              <a:r>
                <a:rPr lang="en-US" sz="2400" dirty="0"/>
                <a:t>    time taken</a:t>
              </a:r>
            </a:p>
          </p:txBody>
        </p:sp>
        <p:sp>
          <p:nvSpPr>
            <p:cNvPr id="9" name="TextBox 8"/>
            <p:cNvSpPr txBox="1"/>
            <p:nvPr/>
          </p:nvSpPr>
          <p:spPr>
            <a:xfrm>
              <a:off x="5220072" y="4509120"/>
              <a:ext cx="2808312" cy="830997"/>
            </a:xfrm>
            <a:prstGeom prst="rect">
              <a:avLst/>
            </a:prstGeom>
            <a:noFill/>
          </p:spPr>
          <p:txBody>
            <a:bodyPr wrap="square" rtlCol="0">
              <a:spAutoFit/>
            </a:bodyPr>
            <a:lstStyle/>
            <a:p>
              <a:r>
                <a:rPr lang="en-US" sz="1800" dirty="0"/>
                <a:t> </a:t>
              </a:r>
              <a:r>
                <a:rPr lang="en-US" sz="2400" b="1" dirty="0"/>
                <a:t>T </a:t>
              </a:r>
              <a:r>
                <a:rPr lang="en-US" sz="2400" dirty="0"/>
                <a:t>= </a:t>
              </a:r>
              <a:r>
                <a:rPr lang="en-US" sz="2400" u="sng" dirty="0"/>
                <a:t>time taken</a:t>
              </a:r>
            </a:p>
            <a:p>
              <a:r>
                <a:rPr lang="en-US" sz="2400" dirty="0"/>
                <a:t>         # cycles</a:t>
              </a:r>
              <a:r>
                <a:rPr lang="en-US" sz="2400" u="sng" dirty="0"/>
                <a:t> </a:t>
              </a:r>
              <a:endParaRPr lang="en-CA" sz="2400" dirty="0"/>
            </a:p>
          </p:txBody>
        </p:sp>
      </p:grpSp>
      <p:cxnSp>
        <p:nvCxnSpPr>
          <p:cNvPr id="12" name="Straight Connector 11"/>
          <p:cNvCxnSpPr/>
          <p:nvPr/>
        </p:nvCxnSpPr>
        <p:spPr>
          <a:xfrm>
            <a:off x="4932040" y="4437112"/>
            <a:ext cx="0" cy="208823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
                                        </p:tgtEl>
                                        <p:attrNameLst>
                                          <p:attrName>style.visibility</p:attrName>
                                        </p:attrNameLst>
                                      </p:cBhvr>
                                      <p:to>
                                        <p:strVal val="visible"/>
                                      </p:to>
                                    </p:set>
                                    <p:animEffect transition="in" filter="fade">
                                      <p:cBhvr>
                                        <p:cTn id="17"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p:nvPr/>
        </p:nvSpPr>
        <p:spPr>
          <a:xfrm>
            <a:off x="0" y="589100"/>
            <a:ext cx="9144000" cy="2200800"/>
          </a:xfrm>
          <a:prstGeom prst="rect">
            <a:avLst/>
          </a:prstGeom>
          <a:noFill/>
          <a:ln>
            <a:noFill/>
          </a:ln>
        </p:spPr>
        <p:txBody>
          <a:bodyPr lIns="91425" tIns="91425" rIns="91425" bIns="91425" anchor="t" anchorCtr="0">
            <a:noAutofit/>
          </a:bodyPr>
          <a:lstStyle/>
          <a:p>
            <a:pPr lvl="0" rtl="0">
              <a:spcBef>
                <a:spcPts val="0"/>
              </a:spcBef>
              <a:buNone/>
            </a:pPr>
            <a:r>
              <a:rPr lang="en-US" sz="2400" b="1" dirty="0"/>
              <a:t>We can measure the velocity (speed) of a wave by using some of these properties…</a:t>
            </a:r>
          </a:p>
          <a:p>
            <a:pPr lvl="0" rtl="0">
              <a:spcBef>
                <a:spcPts val="0"/>
              </a:spcBef>
              <a:buNone/>
            </a:pPr>
            <a:endParaRPr sz="1200" b="1" dirty="0"/>
          </a:p>
          <a:p>
            <a:pPr lvl="0" rtl="0">
              <a:spcBef>
                <a:spcPts val="0"/>
              </a:spcBef>
              <a:buNone/>
            </a:pPr>
            <a:r>
              <a:rPr lang="en-US" sz="2400" b="1" dirty="0"/>
              <a:t> Velocity = </a:t>
            </a:r>
            <a:r>
              <a:rPr lang="en-US" sz="2400" b="1" u="sng" dirty="0"/>
              <a:t>distance travelled</a:t>
            </a:r>
            <a:r>
              <a:rPr lang="en-US" sz="2400" b="1" dirty="0"/>
              <a:t>  (</a:t>
            </a:r>
            <a:r>
              <a:rPr lang="en-US" sz="2400" b="1" u="sng" dirty="0"/>
              <a:t>km</a:t>
            </a:r>
            <a:r>
              <a:rPr lang="en-US" sz="2400" b="1" dirty="0"/>
              <a:t> → </a:t>
            </a:r>
            <a:r>
              <a:rPr lang="en-US" sz="2400" b="1" u="sng" dirty="0"/>
              <a:t>m</a:t>
            </a:r>
            <a:r>
              <a:rPr lang="en-US" sz="2400" b="1" dirty="0"/>
              <a:t> ) …</a:t>
            </a:r>
          </a:p>
          <a:p>
            <a:pPr lvl="0" rtl="0">
              <a:spcBef>
                <a:spcPts val="0"/>
              </a:spcBef>
              <a:buNone/>
            </a:pPr>
            <a:r>
              <a:rPr lang="en-US" sz="2400" b="1" dirty="0"/>
              <a:t>                       time taken             h        s</a:t>
            </a:r>
          </a:p>
          <a:p>
            <a:pPr lvl="0" rtl="0">
              <a:spcBef>
                <a:spcPts val="0"/>
              </a:spcBef>
              <a:buNone/>
            </a:pPr>
            <a:endParaRPr sz="2400" b="1" dirty="0"/>
          </a:p>
          <a:p>
            <a:pPr lvl="0" rtl="0">
              <a:spcBef>
                <a:spcPts val="0"/>
              </a:spcBef>
              <a:buNone/>
            </a:pPr>
            <a:endParaRPr sz="2400" b="1" dirty="0"/>
          </a:p>
          <a:p>
            <a:pPr lvl="0">
              <a:spcBef>
                <a:spcPts val="0"/>
              </a:spcBef>
              <a:buNone/>
            </a:pPr>
            <a:endParaRPr sz="2400" b="1" dirty="0"/>
          </a:p>
        </p:txBody>
      </p:sp>
      <p:sp>
        <p:nvSpPr>
          <p:cNvPr id="219" name="Shape 219"/>
          <p:cNvSpPr txBox="1"/>
          <p:nvPr/>
        </p:nvSpPr>
        <p:spPr>
          <a:xfrm>
            <a:off x="6191100" y="1556792"/>
            <a:ext cx="2952900" cy="2842800"/>
          </a:xfrm>
          <a:prstGeom prst="rect">
            <a:avLst/>
          </a:prstGeom>
          <a:noFill/>
          <a:ln>
            <a:noFill/>
          </a:ln>
        </p:spPr>
        <p:txBody>
          <a:bodyPr lIns="91425" tIns="91425" rIns="91425" bIns="91425" anchor="t" anchorCtr="0">
            <a:noAutofit/>
          </a:bodyPr>
          <a:lstStyle/>
          <a:p>
            <a:pPr lvl="0" rtl="0">
              <a:spcBef>
                <a:spcPts val="0"/>
              </a:spcBef>
              <a:buNone/>
            </a:pPr>
            <a:r>
              <a:rPr lang="en-US" sz="2400" dirty="0"/>
              <a:t>Let’s use </a:t>
            </a:r>
            <a:r>
              <a:rPr lang="en-US" sz="2400" b="1" dirty="0">
                <a:solidFill>
                  <a:schemeClr val="dk1"/>
                </a:solidFill>
              </a:rPr>
              <a:t>λ </a:t>
            </a:r>
            <a:r>
              <a:rPr lang="en-US" sz="2400" dirty="0">
                <a:solidFill>
                  <a:schemeClr val="dk1"/>
                </a:solidFill>
              </a:rPr>
              <a:t>as the distance</a:t>
            </a:r>
            <a:r>
              <a:rPr lang="en-US" sz="2400" dirty="0"/>
              <a:t> travelled...</a:t>
            </a:r>
          </a:p>
          <a:p>
            <a:pPr lvl="0" rtl="0">
              <a:spcBef>
                <a:spcPts val="0"/>
              </a:spcBef>
              <a:buNone/>
            </a:pPr>
            <a:endParaRPr sz="1000" dirty="0"/>
          </a:p>
          <a:p>
            <a:pPr lvl="0">
              <a:spcBef>
                <a:spcPts val="0"/>
              </a:spcBef>
              <a:buNone/>
            </a:pPr>
            <a:r>
              <a:rPr lang="en-US" sz="2400" dirty="0"/>
              <a:t>Period (T) of wave is time it takes for 1 wave to go by (2s). From crest to crest the wave is 5m long.</a:t>
            </a:r>
          </a:p>
        </p:txBody>
      </p:sp>
      <p:sp>
        <p:nvSpPr>
          <p:cNvPr id="220" name="Shape 220"/>
          <p:cNvSpPr txBox="1"/>
          <p:nvPr/>
        </p:nvSpPr>
        <p:spPr>
          <a:xfrm>
            <a:off x="22225" y="5035125"/>
            <a:ext cx="9144000" cy="1222799"/>
          </a:xfrm>
          <a:prstGeom prst="rect">
            <a:avLst/>
          </a:prstGeom>
          <a:noFill/>
          <a:ln>
            <a:noFill/>
          </a:ln>
        </p:spPr>
        <p:txBody>
          <a:bodyPr lIns="91425" tIns="91425" rIns="91425" bIns="91425" anchor="t" anchorCtr="0">
            <a:noAutofit/>
          </a:bodyPr>
          <a:lstStyle/>
          <a:p>
            <a:pPr lvl="0" rtl="0">
              <a:spcBef>
                <a:spcPts val="0"/>
              </a:spcBef>
              <a:buNone/>
            </a:pPr>
            <a:r>
              <a:rPr lang="en-US" sz="2400" dirty="0"/>
              <a:t>So,  V =    </a:t>
            </a:r>
            <a:r>
              <a:rPr lang="en-US" sz="2400" u="sng" dirty="0"/>
              <a:t> </a:t>
            </a:r>
            <a:r>
              <a:rPr lang="en-US" sz="2400" u="sng" dirty="0">
                <a:solidFill>
                  <a:schemeClr val="dk1"/>
                </a:solidFill>
              </a:rPr>
              <a:t>λ  </a:t>
            </a:r>
            <a:r>
              <a:rPr lang="en-US" sz="2400" dirty="0"/>
              <a:t>  =   </a:t>
            </a:r>
            <a:r>
              <a:rPr lang="en-US" sz="2400" u="sng" dirty="0"/>
              <a:t>5 m</a:t>
            </a:r>
            <a:r>
              <a:rPr lang="en-US" sz="2400" dirty="0"/>
              <a:t>  = 2.5 m/s</a:t>
            </a:r>
          </a:p>
          <a:p>
            <a:pPr lvl="0">
              <a:spcBef>
                <a:spcPts val="0"/>
              </a:spcBef>
              <a:buNone/>
            </a:pPr>
            <a:r>
              <a:rPr lang="en-US" sz="2400" dirty="0"/>
              <a:t>                  T         2s</a:t>
            </a:r>
          </a:p>
        </p:txBody>
      </p:sp>
      <p:sp>
        <p:nvSpPr>
          <p:cNvPr id="221" name="Shape 221"/>
          <p:cNvSpPr txBox="1"/>
          <p:nvPr/>
        </p:nvSpPr>
        <p:spPr>
          <a:xfrm>
            <a:off x="5590801" y="4941168"/>
            <a:ext cx="3553199" cy="1767300"/>
          </a:xfrm>
          <a:prstGeom prst="rect">
            <a:avLst/>
          </a:prstGeom>
          <a:noFill/>
          <a:ln>
            <a:noFill/>
          </a:ln>
        </p:spPr>
        <p:txBody>
          <a:bodyPr lIns="91425" tIns="91425" rIns="91425" bIns="91425" anchor="t" anchorCtr="0">
            <a:noAutofit/>
          </a:bodyPr>
          <a:lstStyle/>
          <a:p>
            <a:pPr lvl="0" rtl="0">
              <a:spcBef>
                <a:spcPts val="0"/>
              </a:spcBef>
              <a:buNone/>
            </a:pPr>
            <a:r>
              <a:rPr lang="en-US" sz="2400" u="sng" dirty="0">
                <a:solidFill>
                  <a:schemeClr val="accent2"/>
                </a:solidFill>
              </a:rPr>
              <a:t>Universal Wave Equation</a:t>
            </a:r>
          </a:p>
          <a:p>
            <a:pPr lvl="0" rtl="0">
              <a:spcBef>
                <a:spcPts val="0"/>
              </a:spcBef>
              <a:buNone/>
            </a:pPr>
            <a:endParaRPr sz="1000" u="sng" dirty="0">
              <a:solidFill>
                <a:schemeClr val="accent2"/>
              </a:solidFill>
            </a:endParaRPr>
          </a:p>
          <a:p>
            <a:pPr lvl="0"/>
            <a:r>
              <a:rPr lang="en-US" sz="2400" dirty="0">
                <a:solidFill>
                  <a:schemeClr val="accent2"/>
                </a:solidFill>
              </a:rPr>
              <a:t>                </a:t>
            </a:r>
            <a:r>
              <a:rPr lang="en-US" sz="2400" b="1" dirty="0"/>
              <a:t>V=</a:t>
            </a:r>
            <a:r>
              <a:rPr lang="en-US" sz="2400" dirty="0">
                <a:solidFill>
                  <a:schemeClr val="accent2"/>
                </a:solidFill>
              </a:rPr>
              <a:t> </a:t>
            </a:r>
            <a:r>
              <a:rPr lang="en-US" sz="2400" b="1" u="sng" dirty="0">
                <a:solidFill>
                  <a:schemeClr val="dk1"/>
                </a:solidFill>
              </a:rPr>
              <a:t>λ</a:t>
            </a:r>
            <a:r>
              <a:rPr lang="en-US" sz="2400" u="sng" dirty="0">
                <a:solidFill>
                  <a:schemeClr val="dk1"/>
                </a:solidFill>
              </a:rPr>
              <a:t> </a:t>
            </a:r>
            <a:endParaRPr lang="en-US" sz="2400" b="1" dirty="0">
              <a:solidFill>
                <a:schemeClr val="dk1"/>
              </a:solidFill>
            </a:endParaRPr>
          </a:p>
          <a:p>
            <a:pPr lvl="0">
              <a:spcBef>
                <a:spcPts val="0"/>
              </a:spcBef>
              <a:buNone/>
            </a:pPr>
            <a:r>
              <a:rPr lang="en-US" sz="2400" b="1" dirty="0">
                <a:solidFill>
                  <a:schemeClr val="dk1"/>
                </a:solidFill>
              </a:rPr>
              <a:t>   </a:t>
            </a:r>
            <a:r>
              <a:rPr lang="en-US" sz="1200" b="1" dirty="0">
                <a:solidFill>
                  <a:schemeClr val="dk1"/>
                </a:solidFill>
              </a:rPr>
              <a:t> </a:t>
            </a:r>
            <a:r>
              <a:rPr lang="en-US" sz="2400" b="1" dirty="0">
                <a:solidFill>
                  <a:schemeClr val="dk1"/>
                </a:solidFill>
              </a:rPr>
              <a:t> </a:t>
            </a:r>
            <a:r>
              <a:rPr lang="en-US" b="1" dirty="0">
                <a:solidFill>
                  <a:schemeClr val="dk1"/>
                </a:solidFill>
              </a:rPr>
              <a:t>                           </a:t>
            </a:r>
            <a:r>
              <a:rPr lang="en-US" sz="2400" b="1" dirty="0">
                <a:solidFill>
                  <a:schemeClr val="dk1"/>
                </a:solidFill>
              </a:rPr>
              <a:t> T</a:t>
            </a:r>
          </a:p>
        </p:txBody>
      </p:sp>
      <p:grpSp>
        <p:nvGrpSpPr>
          <p:cNvPr id="2" name="Group 10"/>
          <p:cNvGrpSpPr/>
          <p:nvPr/>
        </p:nvGrpSpPr>
        <p:grpSpPr>
          <a:xfrm>
            <a:off x="323528" y="2492896"/>
            <a:ext cx="5665174" cy="2256350"/>
            <a:chOff x="323528" y="2492896"/>
            <a:chExt cx="5665174" cy="2256350"/>
          </a:xfrm>
        </p:grpSpPr>
        <p:pic>
          <p:nvPicPr>
            <p:cNvPr id="218" name="Shape 218"/>
            <p:cNvPicPr preferRelativeResize="0"/>
            <p:nvPr/>
          </p:nvPicPr>
          <p:blipFill>
            <a:blip r:embed="rId3">
              <a:alphaModFix/>
            </a:blip>
            <a:stretch>
              <a:fillRect/>
            </a:stretch>
          </p:blipFill>
          <p:spPr>
            <a:xfrm>
              <a:off x="323528" y="2492896"/>
              <a:ext cx="5665174" cy="2256350"/>
            </a:xfrm>
            <a:prstGeom prst="rect">
              <a:avLst/>
            </a:prstGeom>
            <a:noFill/>
            <a:ln>
              <a:noFill/>
            </a:ln>
          </p:spPr>
        </p:pic>
        <p:sp>
          <p:nvSpPr>
            <p:cNvPr id="10" name="TextBox 9"/>
            <p:cNvSpPr txBox="1"/>
            <p:nvPr/>
          </p:nvSpPr>
          <p:spPr>
            <a:xfrm>
              <a:off x="1475656" y="3068960"/>
              <a:ext cx="432048" cy="369332"/>
            </a:xfrm>
            <a:prstGeom prst="rect">
              <a:avLst/>
            </a:prstGeom>
            <a:noFill/>
          </p:spPr>
          <p:txBody>
            <a:bodyPr wrap="square" rtlCol="0">
              <a:spAutoFit/>
            </a:bodyPr>
            <a:lstStyle/>
            <a:p>
              <a:r>
                <a:rPr lang="en-US" sz="1800" b="1" dirty="0">
                  <a:solidFill>
                    <a:schemeClr val="dk1"/>
                  </a:solidFill>
                </a:rPr>
                <a:t>λ</a:t>
              </a:r>
              <a:endParaRPr lang="en-US" sz="1800" b="1" dirty="0"/>
            </a:p>
          </p:txBody>
        </p:sp>
      </p:grpSp>
      <p:sp>
        <p:nvSpPr>
          <p:cNvPr id="12" name="TextBox 11"/>
          <p:cNvSpPr txBox="1"/>
          <p:nvPr/>
        </p:nvSpPr>
        <p:spPr>
          <a:xfrm>
            <a:off x="3491880" y="3212976"/>
            <a:ext cx="1224136" cy="369332"/>
          </a:xfrm>
          <a:prstGeom prst="rect">
            <a:avLst/>
          </a:prstGeom>
          <a:solidFill>
            <a:schemeClr val="bg1"/>
          </a:solidFill>
        </p:spPr>
        <p:txBody>
          <a:bodyPr wrap="square" rtlCol="0">
            <a:spAutoFit/>
          </a:bodyPr>
          <a:lstStyle/>
          <a:p>
            <a:r>
              <a:rPr lang="en-US" sz="1800" b="1" dirty="0"/>
              <a:t>     t = 2s    </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fade">
                                      <p:cBhvr>
                                        <p:cTn id="17" dur="1000"/>
                                        <p:tgtEl>
                                          <p:spTgt spid="2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
                                        </p:tgtEl>
                                        <p:attrNameLst>
                                          <p:attrName>style.visibility</p:attrName>
                                        </p:attrNameLst>
                                      </p:cBhvr>
                                      <p:to>
                                        <p:strVal val="visible"/>
                                      </p:to>
                                    </p:set>
                                    <p:animEffect transition="in" filter="fade">
                                      <p:cBhvr>
                                        <p:cTn id="22" dur="1000"/>
                                        <p:tgtEl>
                                          <p:spTgt spid="2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2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fade">
                                      <p:cBhvr>
                                        <p:cTn id="31"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23"/>
          <p:cNvSpPr txBox="1"/>
          <p:nvPr/>
        </p:nvSpPr>
        <p:spPr>
          <a:xfrm>
            <a:off x="0" y="3861048"/>
            <a:ext cx="9144000" cy="1633563"/>
          </a:xfrm>
          <a:prstGeom prst="rect">
            <a:avLst/>
          </a:prstGeom>
          <a:noFill/>
          <a:ln>
            <a:noFill/>
          </a:ln>
        </p:spPr>
        <p:txBody>
          <a:bodyPr lIns="91425" tIns="91425" rIns="91425" bIns="91425" anchor="t" anchorCtr="0">
            <a:noAutofit/>
          </a:bodyPr>
          <a:lstStyle/>
          <a:p>
            <a:pPr lvl="0" rtl="0">
              <a:lnSpc>
                <a:spcPts val="2300"/>
              </a:lnSpc>
              <a:spcBef>
                <a:spcPts val="0"/>
              </a:spcBef>
              <a:buNone/>
            </a:pPr>
            <a:r>
              <a:rPr lang="en-US" sz="2400" dirty="0"/>
              <a:t>Another way to look at it… if V= </a:t>
            </a:r>
            <a:r>
              <a:rPr lang="en-US" sz="2400" u="sng" dirty="0">
                <a:solidFill>
                  <a:schemeClr val="dk1"/>
                </a:solidFill>
              </a:rPr>
              <a:t>λ</a:t>
            </a:r>
            <a:r>
              <a:rPr lang="en-US" sz="2400" b="1" dirty="0">
                <a:solidFill>
                  <a:schemeClr val="dk1"/>
                </a:solidFill>
              </a:rPr>
              <a:t>  → </a:t>
            </a:r>
            <a:r>
              <a:rPr lang="en-US" sz="2400" dirty="0">
                <a:solidFill>
                  <a:schemeClr val="dk1"/>
                </a:solidFill>
              </a:rPr>
              <a:t>V= </a:t>
            </a:r>
            <a:r>
              <a:rPr lang="en-US" sz="2400" u="sng" dirty="0">
                <a:solidFill>
                  <a:schemeClr val="dk1"/>
                </a:solidFill>
              </a:rPr>
              <a:t>1</a:t>
            </a:r>
            <a:r>
              <a:rPr lang="en-US" sz="2400" dirty="0">
                <a:solidFill>
                  <a:schemeClr val="dk1"/>
                </a:solidFill>
              </a:rPr>
              <a:t> x </a:t>
            </a:r>
            <a:r>
              <a:rPr lang="en-US" sz="2400" b="1" dirty="0">
                <a:solidFill>
                  <a:schemeClr val="dk1"/>
                </a:solidFill>
              </a:rPr>
              <a:t>λ</a:t>
            </a:r>
          </a:p>
          <a:p>
            <a:pPr lvl="0" rtl="0">
              <a:lnSpc>
                <a:spcPts val="2300"/>
              </a:lnSpc>
              <a:spcBef>
                <a:spcPts val="0"/>
              </a:spcBef>
              <a:buNone/>
            </a:pPr>
            <a:r>
              <a:rPr lang="en-US" sz="2400" b="1" dirty="0">
                <a:solidFill>
                  <a:schemeClr val="dk1"/>
                </a:solidFill>
              </a:rPr>
              <a:t>				        </a:t>
            </a:r>
            <a:r>
              <a:rPr lang="en-US" sz="2400" dirty="0">
                <a:solidFill>
                  <a:schemeClr val="dk1"/>
                </a:solidFill>
              </a:rPr>
              <a:t>T            </a:t>
            </a:r>
            <a:r>
              <a:rPr lang="en-US" sz="2400" dirty="0" err="1">
                <a:solidFill>
                  <a:schemeClr val="dk1"/>
                </a:solidFill>
              </a:rPr>
              <a:t>T</a:t>
            </a:r>
            <a:endParaRPr lang="en-US" sz="2400" dirty="0">
              <a:solidFill>
                <a:schemeClr val="dk1"/>
              </a:solidFill>
            </a:endParaRPr>
          </a:p>
          <a:p>
            <a:pPr lvl="0" rtl="0">
              <a:spcBef>
                <a:spcPts val="0"/>
              </a:spcBef>
              <a:buNone/>
            </a:pPr>
            <a:r>
              <a:rPr lang="en-US" sz="2400" dirty="0"/>
              <a:t>                                             </a:t>
            </a:r>
            <a:r>
              <a:rPr lang="en-US" sz="1200" dirty="0"/>
              <a:t> </a:t>
            </a:r>
            <a:r>
              <a:rPr lang="en-US" sz="2400" dirty="0"/>
              <a:t>      </a:t>
            </a:r>
          </a:p>
          <a:p>
            <a:pPr lvl="0" rtl="0">
              <a:lnSpc>
                <a:spcPts val="2300"/>
              </a:lnSpc>
              <a:spcBef>
                <a:spcPts val="0"/>
              </a:spcBef>
              <a:buNone/>
            </a:pPr>
            <a:r>
              <a:rPr lang="en-US" sz="2400" dirty="0"/>
              <a:t>						</a:t>
            </a:r>
            <a:endParaRPr lang="en-US" sz="2400" u="sng" dirty="0"/>
          </a:p>
          <a:p>
            <a:pPr lvl="0" rtl="0">
              <a:lnSpc>
                <a:spcPts val="2300"/>
              </a:lnSpc>
              <a:spcBef>
                <a:spcPts val="0"/>
              </a:spcBef>
              <a:buNone/>
            </a:pPr>
            <a:r>
              <a:rPr lang="en-US" sz="2400" dirty="0"/>
              <a:t>                     </a:t>
            </a:r>
            <a:r>
              <a:rPr lang="en-US" sz="2000" dirty="0"/>
              <a:t>  </a:t>
            </a:r>
            <a:r>
              <a:rPr lang="en-US" sz="2400" dirty="0"/>
              <a:t>                                                          </a:t>
            </a:r>
          </a:p>
          <a:p>
            <a:pPr lvl="0">
              <a:spcBef>
                <a:spcPts val="0"/>
              </a:spcBef>
              <a:buNone/>
            </a:pPr>
            <a:endParaRPr sz="2400" dirty="0"/>
          </a:p>
        </p:txBody>
      </p:sp>
      <p:grpSp>
        <p:nvGrpSpPr>
          <p:cNvPr id="33" name="Group 32"/>
          <p:cNvGrpSpPr/>
          <p:nvPr/>
        </p:nvGrpSpPr>
        <p:grpSpPr>
          <a:xfrm>
            <a:off x="1979712" y="5424953"/>
            <a:ext cx="5904656" cy="640959"/>
            <a:chOff x="1979712" y="5424953"/>
            <a:chExt cx="5904656" cy="640959"/>
          </a:xfrm>
        </p:grpSpPr>
        <p:sp>
          <p:nvSpPr>
            <p:cNvPr id="11" name="Arc 10"/>
            <p:cNvSpPr/>
            <p:nvPr/>
          </p:nvSpPr>
          <p:spPr>
            <a:xfrm rot="10800000">
              <a:off x="2123728" y="5424953"/>
              <a:ext cx="5760640" cy="640959"/>
            </a:xfrm>
            <a:prstGeom prst="arc">
              <a:avLst>
                <a:gd name="adj1" fmla="val 10800675"/>
                <a:gd name="adj2" fmla="val 21573179"/>
              </a:avLst>
            </a:prstGeom>
            <a:ln w="28575">
              <a:solidFill>
                <a:srgbClr val="D521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3" name="Straight Arrow Connector 12"/>
            <p:cNvCxnSpPr>
              <a:stCxn id="11" idx="2"/>
            </p:cNvCxnSpPr>
            <p:nvPr/>
          </p:nvCxnSpPr>
          <p:spPr>
            <a:xfrm flipH="1" flipV="1">
              <a:off x="1979712" y="5499313"/>
              <a:ext cx="151539" cy="26926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20"/>
          <p:cNvGrpSpPr/>
          <p:nvPr/>
        </p:nvGrpSpPr>
        <p:grpSpPr>
          <a:xfrm>
            <a:off x="107504" y="1268760"/>
            <a:ext cx="5665174" cy="2256350"/>
            <a:chOff x="323528" y="2492896"/>
            <a:chExt cx="5665174" cy="2256350"/>
          </a:xfrm>
        </p:grpSpPr>
        <p:pic>
          <p:nvPicPr>
            <p:cNvPr id="22" name="Shape 218"/>
            <p:cNvPicPr preferRelativeResize="0"/>
            <p:nvPr/>
          </p:nvPicPr>
          <p:blipFill>
            <a:blip r:embed="rId2">
              <a:alphaModFix/>
            </a:blip>
            <a:stretch>
              <a:fillRect/>
            </a:stretch>
          </p:blipFill>
          <p:spPr>
            <a:xfrm>
              <a:off x="323528" y="2492896"/>
              <a:ext cx="5665174" cy="2256350"/>
            </a:xfrm>
            <a:prstGeom prst="rect">
              <a:avLst/>
            </a:prstGeom>
            <a:noFill/>
            <a:ln>
              <a:noFill/>
            </a:ln>
          </p:spPr>
        </p:pic>
        <p:sp>
          <p:nvSpPr>
            <p:cNvPr id="23" name="TextBox 22"/>
            <p:cNvSpPr txBox="1"/>
            <p:nvPr/>
          </p:nvSpPr>
          <p:spPr>
            <a:xfrm>
              <a:off x="1475656" y="3068960"/>
              <a:ext cx="432048" cy="369332"/>
            </a:xfrm>
            <a:prstGeom prst="rect">
              <a:avLst/>
            </a:prstGeom>
            <a:noFill/>
          </p:spPr>
          <p:txBody>
            <a:bodyPr wrap="square" rtlCol="0">
              <a:spAutoFit/>
            </a:bodyPr>
            <a:lstStyle/>
            <a:p>
              <a:r>
                <a:rPr lang="en-US" sz="1800" b="1" dirty="0">
                  <a:solidFill>
                    <a:schemeClr val="dk1"/>
                  </a:solidFill>
                </a:rPr>
                <a:t>λ</a:t>
              </a:r>
              <a:endParaRPr lang="en-US" sz="1800" b="1" dirty="0"/>
            </a:p>
          </p:txBody>
        </p:sp>
      </p:grpSp>
      <p:grpSp>
        <p:nvGrpSpPr>
          <p:cNvPr id="21" name="Group 20"/>
          <p:cNvGrpSpPr/>
          <p:nvPr/>
        </p:nvGrpSpPr>
        <p:grpSpPr>
          <a:xfrm>
            <a:off x="5796136" y="1340768"/>
            <a:ext cx="3059832" cy="2520280"/>
            <a:chOff x="5796136" y="1340768"/>
            <a:chExt cx="3059832" cy="2520280"/>
          </a:xfrm>
        </p:grpSpPr>
        <p:grpSp>
          <p:nvGrpSpPr>
            <p:cNvPr id="20" name="Group 19"/>
            <p:cNvGrpSpPr/>
            <p:nvPr/>
          </p:nvGrpSpPr>
          <p:grpSpPr>
            <a:xfrm>
              <a:off x="5796136" y="1340768"/>
              <a:ext cx="3059832" cy="2520280"/>
              <a:chOff x="5724128" y="1700808"/>
              <a:chExt cx="3059832" cy="2520280"/>
            </a:xfrm>
          </p:grpSpPr>
          <p:cxnSp>
            <p:nvCxnSpPr>
              <p:cNvPr id="24" name="Straight Arrow Connector 23"/>
              <p:cNvCxnSpPr/>
              <p:nvPr/>
            </p:nvCxnSpPr>
            <p:spPr>
              <a:xfrm flipV="1">
                <a:off x="5724128" y="2420888"/>
                <a:ext cx="576064"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72200" y="1700808"/>
                <a:ext cx="2411760" cy="1631216"/>
              </a:xfrm>
              <a:prstGeom prst="rect">
                <a:avLst/>
              </a:prstGeom>
              <a:noFill/>
            </p:spPr>
            <p:txBody>
              <a:bodyPr wrap="square" rtlCol="0">
                <a:spAutoFit/>
              </a:bodyPr>
              <a:lstStyle/>
              <a:p>
                <a:r>
                  <a:rPr lang="en-CA" sz="2000" dirty="0"/>
                  <a:t>But we learned that </a:t>
                </a:r>
              </a:p>
              <a:p>
                <a:r>
                  <a:rPr lang="en-CA" sz="2000" dirty="0"/>
                  <a:t> f = 1/T , so substitute f in for 1/T in the equation and you get…</a:t>
                </a:r>
              </a:p>
            </p:txBody>
          </p:sp>
        </p:grpSp>
        <p:cxnSp>
          <p:nvCxnSpPr>
            <p:cNvPr id="42" name="Straight Arrow Connector 41"/>
            <p:cNvCxnSpPr/>
            <p:nvPr/>
          </p:nvCxnSpPr>
          <p:spPr>
            <a:xfrm>
              <a:off x="7812360" y="3068960"/>
              <a:ext cx="72008" cy="6480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6732240" y="4221088"/>
            <a:ext cx="2411760" cy="307777"/>
          </a:xfrm>
          <a:prstGeom prst="rect">
            <a:avLst/>
          </a:prstGeom>
          <a:noFill/>
        </p:spPr>
        <p:txBody>
          <a:bodyPr wrap="square" rtlCol="0">
            <a:spAutoFit/>
          </a:bodyPr>
          <a:lstStyle/>
          <a:p>
            <a:r>
              <a:rPr lang="en-CA" dirty="0"/>
              <a:t>(So what is the frequency?)</a:t>
            </a:r>
          </a:p>
        </p:txBody>
      </p:sp>
      <p:sp>
        <p:nvSpPr>
          <p:cNvPr id="25" name="Rectangle 24"/>
          <p:cNvSpPr/>
          <p:nvPr/>
        </p:nvSpPr>
        <p:spPr>
          <a:xfrm>
            <a:off x="7164288" y="3717032"/>
            <a:ext cx="1659429" cy="461665"/>
          </a:xfrm>
          <a:prstGeom prst="rect">
            <a:avLst/>
          </a:prstGeom>
        </p:spPr>
        <p:txBody>
          <a:bodyPr wrap="none">
            <a:spAutoFit/>
          </a:bodyPr>
          <a:lstStyle/>
          <a:p>
            <a:r>
              <a:rPr lang="en-US" sz="2400" dirty="0"/>
              <a:t>V =  f  x  </a:t>
            </a:r>
            <a:r>
              <a:rPr lang="en-US" sz="2400" b="1" dirty="0">
                <a:solidFill>
                  <a:schemeClr val="dk1"/>
                </a:solidFill>
              </a:rPr>
              <a:t>λ</a:t>
            </a:r>
            <a:r>
              <a:rPr lang="en-US" sz="2400" dirty="0"/>
              <a:t> </a:t>
            </a:r>
            <a:endParaRPr lang="en-CA" sz="2400" dirty="0"/>
          </a:p>
        </p:txBody>
      </p:sp>
      <p:sp>
        <p:nvSpPr>
          <p:cNvPr id="29" name="Rectangle 28"/>
          <p:cNvSpPr/>
          <p:nvPr/>
        </p:nvSpPr>
        <p:spPr>
          <a:xfrm>
            <a:off x="0" y="4941168"/>
            <a:ext cx="4453463" cy="682238"/>
          </a:xfrm>
          <a:prstGeom prst="rect">
            <a:avLst/>
          </a:prstGeom>
        </p:spPr>
        <p:txBody>
          <a:bodyPr wrap="none">
            <a:spAutoFit/>
          </a:bodyPr>
          <a:lstStyle/>
          <a:p>
            <a:pPr>
              <a:lnSpc>
                <a:spcPts val="2300"/>
              </a:lnSpc>
            </a:pPr>
            <a:r>
              <a:rPr lang="en-US" sz="2400" dirty="0"/>
              <a:t>So…. V =  ½ </a:t>
            </a:r>
            <a:r>
              <a:rPr lang="en-US" sz="2400" u="sng" dirty="0"/>
              <a:t>c</a:t>
            </a:r>
            <a:r>
              <a:rPr lang="en-US" sz="2400" dirty="0"/>
              <a:t>  x 5</a:t>
            </a:r>
            <a:r>
              <a:rPr lang="en-US" sz="2400" u="sng" dirty="0"/>
              <a:t>m</a:t>
            </a:r>
            <a:r>
              <a:rPr lang="en-US" sz="2400" dirty="0"/>
              <a:t>  = 2.5 m/s</a:t>
            </a:r>
          </a:p>
          <a:p>
            <a:pPr>
              <a:lnSpc>
                <a:spcPts val="2300"/>
              </a:lnSpc>
            </a:pPr>
            <a:r>
              <a:rPr lang="en-US" sz="2400" dirty="0"/>
              <a:t>                      s       c </a:t>
            </a:r>
            <a:endParaRPr lang="en-CA" sz="2400" dirty="0"/>
          </a:p>
        </p:txBody>
      </p:sp>
      <p:grpSp>
        <p:nvGrpSpPr>
          <p:cNvPr id="35" name="Group 34"/>
          <p:cNvGrpSpPr/>
          <p:nvPr/>
        </p:nvGrpSpPr>
        <p:grpSpPr>
          <a:xfrm>
            <a:off x="6228184" y="4581128"/>
            <a:ext cx="2359941" cy="1042278"/>
            <a:chOff x="6228184" y="4509120"/>
            <a:chExt cx="2359941" cy="1042278"/>
          </a:xfrm>
        </p:grpSpPr>
        <p:cxnSp>
          <p:nvCxnSpPr>
            <p:cNvPr id="6" name="Straight Arrow Connector 5"/>
            <p:cNvCxnSpPr/>
            <p:nvPr/>
          </p:nvCxnSpPr>
          <p:spPr>
            <a:xfrm flipH="1">
              <a:off x="6516216" y="4509120"/>
              <a:ext cx="864096"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28184" y="4869160"/>
              <a:ext cx="2359941" cy="682238"/>
            </a:xfrm>
            <a:prstGeom prst="rect">
              <a:avLst/>
            </a:prstGeom>
          </p:spPr>
          <p:txBody>
            <a:bodyPr wrap="none">
              <a:spAutoFit/>
            </a:bodyPr>
            <a:lstStyle/>
            <a:p>
              <a:pPr>
                <a:lnSpc>
                  <a:spcPts val="2300"/>
                </a:lnSpc>
              </a:pPr>
              <a:r>
                <a:rPr lang="en-US" sz="2300" dirty="0"/>
                <a:t> f =</a:t>
              </a:r>
              <a:r>
                <a:rPr lang="en-US" sz="2300" u="sng" dirty="0"/>
                <a:t>1Wave</a:t>
              </a:r>
              <a:r>
                <a:rPr lang="en-US" sz="2300" dirty="0"/>
                <a:t> = ½ </a:t>
              </a:r>
              <a:r>
                <a:rPr lang="en-US" sz="2300" u="sng" dirty="0"/>
                <a:t>c</a:t>
              </a:r>
            </a:p>
            <a:p>
              <a:pPr>
                <a:lnSpc>
                  <a:spcPts val="2300"/>
                </a:lnSpc>
              </a:pPr>
              <a:r>
                <a:rPr lang="en-US" sz="2300" dirty="0"/>
                <a:t>         2s           s</a:t>
              </a:r>
              <a:endParaRPr lang="en-CA" sz="2300" dirty="0"/>
            </a:p>
          </p:txBody>
        </p:sp>
      </p:grpSp>
      <p:grpSp>
        <p:nvGrpSpPr>
          <p:cNvPr id="38" name="Group 37"/>
          <p:cNvGrpSpPr/>
          <p:nvPr/>
        </p:nvGrpSpPr>
        <p:grpSpPr>
          <a:xfrm>
            <a:off x="0" y="6057781"/>
            <a:ext cx="9144000" cy="800219"/>
            <a:chOff x="0" y="6057781"/>
            <a:chExt cx="9144000" cy="800219"/>
          </a:xfrm>
        </p:grpSpPr>
        <p:sp>
          <p:nvSpPr>
            <p:cNvPr id="31" name="TextBox 30"/>
            <p:cNvSpPr txBox="1"/>
            <p:nvPr/>
          </p:nvSpPr>
          <p:spPr>
            <a:xfrm>
              <a:off x="0" y="6093296"/>
              <a:ext cx="9144000" cy="492443"/>
            </a:xfrm>
            <a:prstGeom prst="rect">
              <a:avLst/>
            </a:prstGeom>
            <a:noFill/>
          </p:spPr>
          <p:txBody>
            <a:bodyPr wrap="square" rtlCol="0">
              <a:spAutoFit/>
            </a:bodyPr>
            <a:lstStyle/>
            <a:p>
              <a:r>
                <a:rPr lang="en-CA" sz="2600" b="1" dirty="0">
                  <a:latin typeface="Arial Narrow" pitchFamily="34" charset="0"/>
                </a:rPr>
                <a:t>So Universal Wave Equation:  </a:t>
              </a:r>
              <a:r>
                <a:rPr lang="en-CA" sz="2600" b="1" dirty="0">
                  <a:latin typeface="+mn-lt"/>
                </a:rPr>
                <a:t>V</a:t>
              </a:r>
              <a:r>
                <a:rPr lang="en-CA" sz="2600" b="1" dirty="0">
                  <a:latin typeface="Arial Narrow" pitchFamily="34" charset="0"/>
                </a:rPr>
                <a:t>            or    </a:t>
              </a:r>
              <a:r>
                <a:rPr lang="en-CA" sz="2600" b="1" dirty="0">
                  <a:latin typeface="+mn-lt"/>
                </a:rPr>
                <a:t>V = f x </a:t>
              </a:r>
              <a:r>
                <a:rPr lang="el-GR" sz="2600" b="1" dirty="0">
                  <a:latin typeface="+mn-lt"/>
                </a:rPr>
                <a:t>λ</a:t>
              </a:r>
              <a:r>
                <a:rPr lang="en-CA" sz="2600" b="1" dirty="0">
                  <a:latin typeface="+mn-lt"/>
                </a:rPr>
                <a:t> </a:t>
              </a:r>
            </a:p>
          </p:txBody>
        </p:sp>
        <p:sp>
          <p:nvSpPr>
            <p:cNvPr id="36" name="Rectangle 35"/>
            <p:cNvSpPr/>
            <p:nvPr/>
          </p:nvSpPr>
          <p:spPr>
            <a:xfrm>
              <a:off x="4211960" y="6057781"/>
              <a:ext cx="720080" cy="800219"/>
            </a:xfrm>
            <a:prstGeom prst="rect">
              <a:avLst/>
            </a:prstGeom>
          </p:spPr>
          <p:txBody>
            <a:bodyPr wrap="square">
              <a:spAutoFit/>
            </a:bodyPr>
            <a:lstStyle/>
            <a:p>
              <a:r>
                <a:rPr lang="en-US" sz="2300" b="1" dirty="0"/>
                <a:t>= </a:t>
              </a:r>
              <a:r>
                <a:rPr lang="en-US" sz="2300" b="1" u="sng" dirty="0">
                  <a:solidFill>
                    <a:schemeClr val="dk1"/>
                  </a:solidFill>
                </a:rPr>
                <a:t>λ</a:t>
              </a:r>
            </a:p>
            <a:p>
              <a:r>
                <a:rPr lang="en-US" sz="2300" b="1" dirty="0">
                  <a:solidFill>
                    <a:schemeClr val="dk1"/>
                  </a:solidFill>
                </a:rPr>
                <a:t>   T</a:t>
              </a:r>
              <a:endParaRPr lang="en-CA" sz="2300" b="1" dirty="0"/>
            </a:p>
          </p:txBody>
        </p:sp>
      </p:grpSp>
      <p:grpSp>
        <p:nvGrpSpPr>
          <p:cNvPr id="37" name="Group 36"/>
          <p:cNvGrpSpPr/>
          <p:nvPr/>
        </p:nvGrpSpPr>
        <p:grpSpPr>
          <a:xfrm>
            <a:off x="1907704" y="5013176"/>
            <a:ext cx="936104" cy="504056"/>
            <a:chOff x="1907704" y="5013176"/>
            <a:chExt cx="936104" cy="504056"/>
          </a:xfrm>
        </p:grpSpPr>
        <p:cxnSp>
          <p:nvCxnSpPr>
            <p:cNvPr id="28" name="Straight Connector 27"/>
            <p:cNvCxnSpPr/>
            <p:nvPr/>
          </p:nvCxnSpPr>
          <p:spPr>
            <a:xfrm>
              <a:off x="1907704" y="5013176"/>
              <a:ext cx="144016" cy="216024"/>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99792" y="5301208"/>
              <a:ext cx="144016" cy="216024"/>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dissolv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childTnLst>
                          </p:cTn>
                        </p:par>
                        <p:par>
                          <p:cTn id="36" fill="hold">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5"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b="2506"/>
          <a:stretch/>
        </p:blipFill>
        <p:spPr>
          <a:xfrm>
            <a:off x="4453500" y="620688"/>
            <a:ext cx="4690500" cy="6071999"/>
          </a:xfrm>
          <a:prstGeom prst="rect">
            <a:avLst/>
          </a:prstGeom>
          <a:noFill/>
          <a:ln>
            <a:noFill/>
          </a:ln>
        </p:spPr>
      </p:pic>
      <p:sp>
        <p:nvSpPr>
          <p:cNvPr id="231" name="Shape 231"/>
          <p:cNvSpPr txBox="1">
            <a:spLocks noGrp="1"/>
          </p:cNvSpPr>
          <p:nvPr>
            <p:ph type="title" idx="4294967295"/>
          </p:nvPr>
        </p:nvSpPr>
        <p:spPr>
          <a:xfrm>
            <a:off x="100" y="55575"/>
            <a:ext cx="9144000" cy="5445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800" b="1" dirty="0">
                <a:solidFill>
                  <a:schemeClr val="lt1"/>
                </a:solidFill>
              </a:rPr>
              <a:t>How Did Scientist Come to Decide Light is a Wave?</a:t>
            </a:r>
          </a:p>
        </p:txBody>
      </p:sp>
      <p:sp>
        <p:nvSpPr>
          <p:cNvPr id="232" name="Shape 232"/>
          <p:cNvSpPr txBox="1"/>
          <p:nvPr/>
        </p:nvSpPr>
        <p:spPr>
          <a:xfrm>
            <a:off x="0" y="1844824"/>
            <a:ext cx="4499992" cy="149797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2400" b="1" i="0" u="none" dirty="0">
                <a:solidFill>
                  <a:schemeClr val="accent2"/>
                </a:solidFill>
                <a:latin typeface="Arial"/>
                <a:ea typeface="Arial"/>
                <a:cs typeface="Arial"/>
                <a:sym typeface="Arial"/>
              </a:rPr>
              <a:t>Diffraction</a:t>
            </a:r>
            <a:r>
              <a:rPr lang="en-US" sz="2400" b="1" i="0" u="none" dirty="0">
                <a:solidFill>
                  <a:schemeClr val="dk1"/>
                </a:solidFill>
                <a:latin typeface="Arial"/>
                <a:ea typeface="Arial"/>
                <a:cs typeface="Arial"/>
                <a:sym typeface="Arial"/>
              </a:rPr>
              <a:t>: The bending of a wave around an obstacle</a:t>
            </a:r>
          </a:p>
        </p:txBody>
      </p:sp>
      <p:sp>
        <p:nvSpPr>
          <p:cNvPr id="234" name="Shape 234"/>
          <p:cNvSpPr txBox="1"/>
          <p:nvPr/>
        </p:nvSpPr>
        <p:spPr>
          <a:xfrm>
            <a:off x="11125" y="644675"/>
            <a:ext cx="4957200" cy="2026799"/>
          </a:xfrm>
          <a:prstGeom prst="rect">
            <a:avLst/>
          </a:prstGeom>
          <a:noFill/>
          <a:ln>
            <a:noFill/>
          </a:ln>
        </p:spPr>
        <p:txBody>
          <a:bodyPr lIns="91425" tIns="91425" rIns="91425" bIns="91425" anchor="t" anchorCtr="0">
            <a:noAutofit/>
          </a:bodyPr>
          <a:lstStyle/>
          <a:p>
            <a:pPr lvl="0">
              <a:spcBef>
                <a:spcPts val="0"/>
              </a:spcBef>
              <a:buNone/>
            </a:pPr>
            <a:r>
              <a:rPr lang="en-US" sz="2400" dirty="0">
                <a:latin typeface="Arial Narrow" pitchFamily="34" charset="0"/>
              </a:rPr>
              <a:t>Through careful study, saw that light showed similar </a:t>
            </a:r>
            <a:r>
              <a:rPr lang="en-US" sz="2400" dirty="0" err="1">
                <a:latin typeface="Arial Narrow" pitchFamily="34" charset="0"/>
              </a:rPr>
              <a:t>behaviour</a:t>
            </a:r>
            <a:r>
              <a:rPr lang="en-US" sz="2400" dirty="0">
                <a:latin typeface="Arial Narrow" pitchFamily="34" charset="0"/>
              </a:rPr>
              <a:t> to waves here on earth.</a:t>
            </a:r>
          </a:p>
        </p:txBody>
      </p:sp>
      <p:cxnSp>
        <p:nvCxnSpPr>
          <p:cNvPr id="18" name="Straight Arrow Connector 17"/>
          <p:cNvCxnSpPr/>
          <p:nvPr/>
        </p:nvCxnSpPr>
        <p:spPr>
          <a:xfrm flipV="1">
            <a:off x="5148064" y="4797152"/>
            <a:ext cx="0" cy="648072"/>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148064" y="5445224"/>
            <a:ext cx="0" cy="360040"/>
          </a:xfrm>
          <a:prstGeom prst="straightConnector1">
            <a:avLst/>
          </a:prstGeom>
          <a:ln w="19050">
            <a:solidFill>
              <a:srgbClr val="C59A21"/>
            </a:solidFill>
            <a:tailEnd type="arrow"/>
          </a:ln>
        </p:spPr>
        <p:style>
          <a:lnRef idx="1">
            <a:schemeClr val="accent1"/>
          </a:lnRef>
          <a:fillRef idx="0">
            <a:schemeClr val="accent1"/>
          </a:fillRef>
          <a:effectRef idx="0">
            <a:schemeClr val="accent1"/>
          </a:effectRef>
          <a:fontRef idx="minor">
            <a:schemeClr val="tx1"/>
          </a:fontRef>
        </p:style>
      </p:cxnSp>
      <p:pic>
        <p:nvPicPr>
          <p:cNvPr id="26626" name="Picture 2" descr="Image result for animated gif wave interference"/>
          <p:cNvPicPr>
            <a:picLocks noChangeAspect="1" noChangeArrowheads="1" noCrop="1"/>
          </p:cNvPicPr>
          <p:nvPr/>
        </p:nvPicPr>
        <p:blipFill>
          <a:blip r:embed="rId4"/>
          <a:srcRect/>
          <a:stretch>
            <a:fillRect/>
          </a:stretch>
        </p:blipFill>
        <p:spPr bwMode="auto">
          <a:xfrm>
            <a:off x="0" y="4257092"/>
            <a:ext cx="3707904" cy="2780928"/>
          </a:xfrm>
          <a:prstGeom prst="rect">
            <a:avLst/>
          </a:prstGeom>
          <a:noFill/>
        </p:spPr>
      </p:pic>
      <p:sp>
        <p:nvSpPr>
          <p:cNvPr id="233" name="Shape 233"/>
          <p:cNvSpPr txBox="1"/>
          <p:nvPr/>
        </p:nvSpPr>
        <p:spPr>
          <a:xfrm>
            <a:off x="0" y="2924944"/>
            <a:ext cx="4355976" cy="242974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2400" b="1" i="0" u="none" dirty="0">
                <a:solidFill>
                  <a:schemeClr val="accent2"/>
                </a:solidFill>
                <a:latin typeface="Arial"/>
                <a:ea typeface="Arial"/>
                <a:cs typeface="Arial"/>
                <a:sym typeface="Arial"/>
              </a:rPr>
              <a:t>Interference</a:t>
            </a:r>
            <a:r>
              <a:rPr lang="en-US" sz="2400" b="1" i="0" u="none" dirty="0">
                <a:solidFill>
                  <a:schemeClr val="dk1"/>
                </a:solidFill>
                <a:latin typeface="Arial"/>
                <a:ea typeface="Arial"/>
                <a:cs typeface="Arial"/>
                <a:sym typeface="Arial"/>
              </a:rPr>
              <a:t>: The sum of two waves; may be larger or smaller than the original waves</a:t>
            </a:r>
          </a:p>
        </p:txBody>
      </p:sp>
      <p:sp>
        <p:nvSpPr>
          <p:cNvPr id="12" name="TextBox 11"/>
          <p:cNvSpPr txBox="1"/>
          <p:nvPr/>
        </p:nvSpPr>
        <p:spPr>
          <a:xfrm>
            <a:off x="6444208" y="3861048"/>
            <a:ext cx="2699792" cy="369332"/>
          </a:xfrm>
          <a:prstGeom prst="rect">
            <a:avLst/>
          </a:prstGeom>
          <a:noFill/>
        </p:spPr>
        <p:txBody>
          <a:bodyPr wrap="square" rtlCol="0">
            <a:spAutoFit/>
          </a:bodyPr>
          <a:lstStyle/>
          <a:p>
            <a:r>
              <a:rPr lang="en-CA" sz="1800" dirty="0">
                <a:latin typeface="Arial Narrow" pitchFamily="34" charset="0"/>
              </a:rPr>
              <a:t>Constructive/Destructive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1+#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4"/>
                                        </p:tgtEl>
                                        <p:attrNameLst>
                                          <p:attrName>style.visibility</p:attrName>
                                        </p:attrNameLst>
                                      </p:cBhvr>
                                      <p:to>
                                        <p:strVal val="visible"/>
                                      </p:to>
                                    </p:set>
                                    <p:anim calcmode="lin" valueType="num">
                                      <p:cBhvr additive="base">
                                        <p:cTn id="11" dur="500" fill="hold"/>
                                        <p:tgtEl>
                                          <p:spTgt spid="234"/>
                                        </p:tgtEl>
                                        <p:attrNameLst>
                                          <p:attrName>ppt_x</p:attrName>
                                        </p:attrNameLst>
                                      </p:cBhvr>
                                      <p:tavLst>
                                        <p:tav tm="0">
                                          <p:val>
                                            <p:strVal val="0-#ppt_w/2"/>
                                          </p:val>
                                        </p:tav>
                                        <p:tav tm="100000">
                                          <p:val>
                                            <p:strVal val="#ppt_x"/>
                                          </p:val>
                                        </p:tav>
                                      </p:tavLst>
                                    </p:anim>
                                    <p:anim calcmode="lin" valueType="num">
                                      <p:cBhvr additive="base">
                                        <p:cTn id="12" dur="500" fill="hold"/>
                                        <p:tgtEl>
                                          <p:spTgt spid="23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32"/>
                                        </p:tgtEl>
                                        <p:attrNameLst>
                                          <p:attrName>style.visibility</p:attrName>
                                        </p:attrNameLst>
                                      </p:cBhvr>
                                      <p:to>
                                        <p:strVal val="visible"/>
                                      </p:to>
                                    </p:set>
                                    <p:anim calcmode="lin" valueType="num">
                                      <p:cBhvr additive="base">
                                        <p:cTn id="16" dur="500" fill="hold"/>
                                        <p:tgtEl>
                                          <p:spTgt spid="232"/>
                                        </p:tgtEl>
                                        <p:attrNameLst>
                                          <p:attrName>ppt_x</p:attrName>
                                        </p:attrNameLst>
                                      </p:cBhvr>
                                      <p:tavLst>
                                        <p:tav tm="0">
                                          <p:val>
                                            <p:strVal val="#ppt_x"/>
                                          </p:val>
                                        </p:tav>
                                        <p:tav tm="100000">
                                          <p:val>
                                            <p:strVal val="#ppt_x"/>
                                          </p:val>
                                        </p:tav>
                                      </p:tavLst>
                                    </p:anim>
                                    <p:anim calcmode="lin" valueType="num">
                                      <p:cBhvr additive="base">
                                        <p:cTn id="17" dur="500" fill="hold"/>
                                        <p:tgtEl>
                                          <p:spTgt spid="23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 calcmode="lin" valueType="num">
                                      <p:cBhvr additive="base">
                                        <p:cTn id="22" dur="500" fill="hold"/>
                                        <p:tgtEl>
                                          <p:spTgt spid="233"/>
                                        </p:tgtEl>
                                        <p:attrNameLst>
                                          <p:attrName>ppt_x</p:attrName>
                                        </p:attrNameLst>
                                      </p:cBhvr>
                                      <p:tavLst>
                                        <p:tav tm="0">
                                          <p:val>
                                            <p:strVal val="#ppt_x"/>
                                          </p:val>
                                        </p:tav>
                                        <p:tav tm="100000">
                                          <p:val>
                                            <p:strVal val="#ppt_x"/>
                                          </p:val>
                                        </p:tav>
                                      </p:tavLst>
                                    </p:anim>
                                    <p:anim calcmode="lin" valueType="num">
                                      <p:cBhvr additive="base">
                                        <p:cTn id="23" dur="500" fill="hold"/>
                                        <p:tgtEl>
                                          <p:spTgt spid="233"/>
                                        </p:tgtEl>
                                        <p:attrNameLst>
                                          <p:attrName>ppt_y</p:attrName>
                                        </p:attrNameLst>
                                      </p:cBhvr>
                                      <p:tavLst>
                                        <p:tav tm="0">
                                          <p:val>
                                            <p:strVal val="1+#ppt_h/2"/>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626"/>
                                        </p:tgtEl>
                                        <p:attrNameLst>
                                          <p:attrName>style.visibility</p:attrName>
                                        </p:attrNameLst>
                                      </p:cBhvr>
                                      <p:to>
                                        <p:strVal val="visible"/>
                                      </p:to>
                                    </p:set>
                                    <p:anim calcmode="lin" valueType="num">
                                      <p:cBhvr additive="base">
                                        <p:cTn id="43" dur="500" fill="hold"/>
                                        <p:tgtEl>
                                          <p:spTgt spid="26626"/>
                                        </p:tgtEl>
                                        <p:attrNameLst>
                                          <p:attrName>ppt_x</p:attrName>
                                        </p:attrNameLst>
                                      </p:cBhvr>
                                      <p:tavLst>
                                        <p:tav tm="0">
                                          <p:val>
                                            <p:strVal val="#ppt_x"/>
                                          </p:val>
                                        </p:tav>
                                        <p:tav tm="100000">
                                          <p:val>
                                            <p:strVal val="#ppt_x"/>
                                          </p:val>
                                        </p:tav>
                                      </p:tavLst>
                                    </p:anim>
                                    <p:anim calcmode="lin" valueType="num">
                                      <p:cBhvr additive="base">
                                        <p:cTn id="44"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34" grpId="0"/>
      <p:bldP spid="233"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7" name="Shape 107"/>
          <p:cNvPicPr preferRelativeResize="0"/>
          <p:nvPr/>
        </p:nvPicPr>
        <p:blipFill rotWithShape="1">
          <a:blip r:embed="rId3">
            <a:alphaModFix/>
          </a:blip>
          <a:srcRect/>
          <a:stretch/>
        </p:blipFill>
        <p:spPr>
          <a:xfrm>
            <a:off x="0" y="2492896"/>
            <a:ext cx="3563888" cy="2088232"/>
          </a:xfrm>
          <a:prstGeom prst="rect">
            <a:avLst/>
          </a:prstGeom>
          <a:noFill/>
          <a:ln>
            <a:noFill/>
          </a:ln>
        </p:spPr>
      </p:pic>
      <p:sp>
        <p:nvSpPr>
          <p:cNvPr id="108" name="Shape 108"/>
          <p:cNvSpPr txBox="1"/>
          <p:nvPr/>
        </p:nvSpPr>
        <p:spPr>
          <a:xfrm>
            <a:off x="0" y="0"/>
            <a:ext cx="9144000" cy="6086400"/>
          </a:xfrm>
          <a:prstGeom prst="rect">
            <a:avLst/>
          </a:prstGeom>
          <a:noFill/>
          <a:ln>
            <a:noFill/>
          </a:ln>
        </p:spPr>
        <p:txBody>
          <a:bodyPr lIns="91425" tIns="91425" rIns="91425" bIns="91425" anchor="t" anchorCtr="0">
            <a:noAutofit/>
          </a:bodyPr>
          <a:lstStyle/>
          <a:p>
            <a:pPr lvl="0" rtl="0">
              <a:spcBef>
                <a:spcPts val="0"/>
              </a:spcBef>
              <a:buNone/>
            </a:pPr>
            <a:r>
              <a:rPr lang="en-US" sz="2800" b="1" dirty="0">
                <a:solidFill>
                  <a:schemeClr val="bg1"/>
                </a:solidFill>
              </a:rPr>
              <a:t>Andromeda Galaxy</a:t>
            </a:r>
          </a:p>
          <a:p>
            <a:pPr lvl="0" rtl="0">
              <a:spcBef>
                <a:spcPts val="0"/>
              </a:spcBef>
              <a:buNone/>
            </a:pPr>
            <a:r>
              <a:rPr lang="en-US" sz="700" b="1" dirty="0"/>
              <a:t> </a:t>
            </a:r>
          </a:p>
          <a:p>
            <a:pPr lvl="0" rtl="0">
              <a:spcBef>
                <a:spcPts val="0"/>
              </a:spcBef>
              <a:buNone/>
            </a:pPr>
            <a:r>
              <a:rPr lang="en-US" sz="2200" dirty="0">
                <a:latin typeface="Arial Narrow" pitchFamily="34" charset="0"/>
              </a:rPr>
              <a:t>(farthest object seen w unaided eye, 2.5 </a:t>
            </a:r>
            <a:r>
              <a:rPr lang="en-US" sz="2200" dirty="0" err="1">
                <a:latin typeface="Arial Narrow" pitchFamily="34" charset="0"/>
              </a:rPr>
              <a:t>Mly</a:t>
            </a:r>
            <a:r>
              <a:rPr lang="en-US" sz="2200" dirty="0">
                <a:latin typeface="Arial Narrow" pitchFamily="34" charset="0"/>
              </a:rPr>
              <a:t> away)</a:t>
            </a:r>
          </a:p>
          <a:p>
            <a:pPr lvl="0" rtl="0">
              <a:spcBef>
                <a:spcPts val="0"/>
              </a:spcBef>
              <a:buNone/>
            </a:pPr>
            <a:endParaRPr sz="1000" dirty="0"/>
          </a:p>
        </p:txBody>
      </p:sp>
      <p:sp>
        <p:nvSpPr>
          <p:cNvPr id="5" name="Rectangle 4"/>
          <p:cNvSpPr/>
          <p:nvPr/>
        </p:nvSpPr>
        <p:spPr>
          <a:xfrm>
            <a:off x="3491880" y="2564904"/>
            <a:ext cx="5652120" cy="1215717"/>
          </a:xfrm>
          <a:prstGeom prst="rect">
            <a:avLst/>
          </a:prstGeom>
        </p:spPr>
        <p:txBody>
          <a:bodyPr wrap="square">
            <a:spAutoFit/>
          </a:bodyPr>
          <a:lstStyle/>
          <a:p>
            <a:pPr marL="108000" lvl="0" indent="-381000">
              <a:buSzPct val="100000"/>
            </a:pPr>
            <a:r>
              <a:rPr lang="en-US" sz="2300">
                <a:latin typeface="Arial Narrow" pitchFamily="34" charset="0"/>
              </a:rPr>
              <a:t> New </a:t>
            </a:r>
            <a:r>
              <a:rPr lang="en-US" sz="2300" dirty="0">
                <a:latin typeface="Arial Narrow" pitchFamily="34" charset="0"/>
              </a:rPr>
              <a:t>Horizons</a:t>
            </a:r>
            <a:r>
              <a:rPr lang="en-US" sz="2300" spc="-40" dirty="0">
                <a:latin typeface="Arial Narrow" pitchFamily="34" charset="0"/>
              </a:rPr>
              <a:t> </a:t>
            </a:r>
            <a:r>
              <a:rPr lang="en-US" sz="2300" spc="-40" dirty="0">
                <a:latin typeface="Arial Narrow" pitchFamily="34" charset="0"/>
                <a:sym typeface="Wingdings" pitchFamily="2" charset="2"/>
              </a:rPr>
              <a:t></a:t>
            </a:r>
            <a:r>
              <a:rPr lang="en-US" sz="2300" spc="-40" dirty="0">
                <a:latin typeface="Arial Narrow" pitchFamily="34" charset="0"/>
              </a:rPr>
              <a:t> </a:t>
            </a:r>
            <a:r>
              <a:rPr lang="en-US" sz="2300">
                <a:latin typeface="Arial Narrow" pitchFamily="34" charset="0"/>
              </a:rPr>
              <a:t>fastest spacecraft </a:t>
            </a:r>
            <a:r>
              <a:rPr lang="en-US" sz="2000" dirty="0">
                <a:latin typeface="Arial Narrow" pitchFamily="34" charset="0"/>
              </a:rPr>
              <a:t>(V~60,000 km/h</a:t>
            </a:r>
            <a:r>
              <a:rPr lang="en-US" sz="2000">
                <a:latin typeface="Arial Narrow" pitchFamily="34" charset="0"/>
              </a:rPr>
              <a:t>)</a:t>
            </a:r>
            <a:r>
              <a:rPr lang="en-US" sz="2300">
                <a:latin typeface="Arial Narrow" pitchFamily="34" charset="0"/>
              </a:rPr>
              <a:t>  </a:t>
            </a:r>
            <a:endParaRPr lang="en-US" sz="2300" dirty="0">
              <a:latin typeface="Arial Narrow" pitchFamily="34" charset="0"/>
            </a:endParaRPr>
          </a:p>
          <a:p>
            <a:pPr marL="108000" lvl="0" indent="-381000">
              <a:buSzPct val="100000"/>
            </a:pPr>
            <a:endParaRPr lang="en-US" sz="400" dirty="0">
              <a:latin typeface="Arial Narrow" pitchFamily="34" charset="0"/>
            </a:endParaRPr>
          </a:p>
          <a:p>
            <a:pPr marL="108000" lvl="0" indent="-381000">
              <a:buSzPct val="100000"/>
            </a:pPr>
            <a:r>
              <a:rPr lang="en-US" sz="2300" dirty="0">
                <a:latin typeface="Arial Narrow" pitchFamily="34" charset="0"/>
                <a:sym typeface="Wingdings" pitchFamily="2" charset="2"/>
              </a:rPr>
              <a:t>  </a:t>
            </a:r>
            <a:r>
              <a:rPr lang="en-US" sz="2300" dirty="0">
                <a:latin typeface="Arial Narrow" pitchFamily="34" charset="0"/>
              </a:rPr>
              <a:t> 450B yrs to reach it</a:t>
            </a:r>
            <a:r>
              <a:rPr lang="en-US" sz="2300">
                <a:latin typeface="Arial Narrow" pitchFamily="34" charset="0"/>
              </a:rPr>
              <a:t>, 2.5M </a:t>
            </a:r>
            <a:r>
              <a:rPr lang="en-US" sz="2300" dirty="0">
                <a:latin typeface="Arial Narrow" pitchFamily="34" charset="0"/>
              </a:rPr>
              <a:t>yrs to get </a:t>
            </a:r>
            <a:r>
              <a:rPr lang="en-US" sz="2300">
                <a:latin typeface="Arial Narrow" pitchFamily="34" charset="0"/>
              </a:rPr>
              <a:t>info back! </a:t>
            </a:r>
            <a:endParaRPr lang="en-US" sz="2300" dirty="0">
              <a:latin typeface="Arial Narrow" pitchFamily="34" charset="0"/>
            </a:endParaRPr>
          </a:p>
          <a:p>
            <a:pPr marL="108000" lvl="0" indent="-381000">
              <a:buSzPct val="100000"/>
            </a:pPr>
            <a:r>
              <a:rPr lang="en-US" sz="2300" dirty="0">
                <a:latin typeface="Arial Narrow" pitchFamily="34" charset="0"/>
              </a:rPr>
              <a:t>                                                                                                          </a:t>
            </a:r>
          </a:p>
        </p:txBody>
      </p:sp>
      <p:sp>
        <p:nvSpPr>
          <p:cNvPr id="7" name="TextBox 6"/>
          <p:cNvSpPr txBox="1"/>
          <p:nvPr/>
        </p:nvSpPr>
        <p:spPr>
          <a:xfrm>
            <a:off x="0" y="980728"/>
            <a:ext cx="9144000" cy="1569660"/>
          </a:xfrm>
          <a:prstGeom prst="rect">
            <a:avLst/>
          </a:prstGeom>
          <a:noFill/>
        </p:spPr>
        <p:txBody>
          <a:bodyPr wrap="square" rtlCol="0">
            <a:spAutoFit/>
          </a:bodyPr>
          <a:lstStyle/>
          <a:p>
            <a:pPr>
              <a:buFontTx/>
              <a:buChar char="-"/>
            </a:pPr>
            <a:r>
              <a:rPr lang="en-CA" sz="2300">
                <a:latin typeface="Arial Narrow" pitchFamily="34" charset="0"/>
              </a:rPr>
              <a:t>A lrg </a:t>
            </a:r>
            <a:r>
              <a:rPr lang="en-CA" sz="2300" dirty="0">
                <a:latin typeface="Arial Narrow" pitchFamily="34" charset="0"/>
              </a:rPr>
              <a:t>spiral </a:t>
            </a:r>
            <a:r>
              <a:rPr lang="en-CA" sz="2300">
                <a:latin typeface="Arial Narrow" pitchFamily="34" charset="0"/>
              </a:rPr>
              <a:t>galaxy ~120,000 </a:t>
            </a:r>
            <a:r>
              <a:rPr lang="en-CA" sz="2300" dirty="0" err="1">
                <a:latin typeface="Arial Narrow" pitchFamily="34" charset="0"/>
              </a:rPr>
              <a:t>ly</a:t>
            </a:r>
            <a:r>
              <a:rPr lang="en-CA" sz="2300" dirty="0">
                <a:latin typeface="Arial Narrow" pitchFamily="34" charset="0"/>
              </a:rPr>
              <a:t> </a:t>
            </a:r>
            <a:r>
              <a:rPr lang="en-CA" sz="2300">
                <a:latin typeface="Arial Narrow" pitchFamily="34" charset="0"/>
              </a:rPr>
              <a:t>across;  ~1T stars &amp; </a:t>
            </a:r>
            <a:endParaRPr lang="en-CA" sz="2300" dirty="0">
              <a:latin typeface="Arial Narrow" pitchFamily="34" charset="0"/>
            </a:endParaRPr>
          </a:p>
          <a:p>
            <a:r>
              <a:rPr lang="en-CA" sz="2300">
                <a:latin typeface="Arial Narrow" pitchFamily="34" charset="0"/>
              </a:rPr>
              <a:t>  </a:t>
            </a:r>
            <a:r>
              <a:rPr lang="en-CA" sz="2300" dirty="0">
                <a:latin typeface="Arial Narrow" pitchFamily="34" charset="0"/>
              </a:rPr>
              <a:t>at </a:t>
            </a:r>
            <a:r>
              <a:rPr lang="en-CA" sz="2300">
                <a:latin typeface="Arial Narrow" pitchFamily="34" charset="0"/>
              </a:rPr>
              <a:t>least 1 supermassive BH in core</a:t>
            </a:r>
            <a:r>
              <a:rPr lang="en-CA" sz="1800">
                <a:latin typeface="Arial Narrow" pitchFamily="34" charset="0"/>
              </a:rPr>
              <a:t> </a:t>
            </a:r>
            <a:r>
              <a:rPr lang="en-CA" sz="2200">
                <a:latin typeface="Arial Narrow" pitchFamily="34" charset="0"/>
              </a:rPr>
              <a:t>(mass ~140M</a:t>
            </a:r>
            <a:r>
              <a:rPr lang="en-CA" sz="2200" baseline="-25000"/>
              <a:t>ʘ</a:t>
            </a:r>
            <a:r>
              <a:rPr lang="en-CA" sz="2200">
                <a:latin typeface="Arial Narrow" pitchFamily="34" charset="0"/>
              </a:rPr>
              <a:t>); </a:t>
            </a:r>
            <a:endParaRPr lang="en-CA" sz="2200" dirty="0">
              <a:latin typeface="Arial Narrow" pitchFamily="34" charset="0"/>
            </a:endParaRPr>
          </a:p>
          <a:p>
            <a:r>
              <a:rPr lang="en-CA" sz="2300" dirty="0">
                <a:latin typeface="Arial Narrow" pitchFamily="34" charset="0"/>
              </a:rPr>
              <a:t>  </a:t>
            </a:r>
            <a:r>
              <a:rPr lang="en-CA" sz="2300" dirty="0" err="1">
                <a:latin typeface="Arial Narrow" pitchFamily="34" charset="0"/>
              </a:rPr>
              <a:t>mr</a:t>
            </a:r>
            <a:r>
              <a:rPr lang="en-CA" sz="2300" dirty="0">
                <a:latin typeface="Arial Narrow" pitchFamily="34" charset="0"/>
              </a:rPr>
              <a:t> </a:t>
            </a:r>
            <a:r>
              <a:rPr lang="en-CA" sz="2300" dirty="0" err="1">
                <a:latin typeface="Arial Narrow" pitchFamily="34" charset="0"/>
              </a:rPr>
              <a:t>thn</a:t>
            </a:r>
            <a:r>
              <a:rPr lang="en-CA" sz="2300" dirty="0">
                <a:latin typeface="Arial Narrow" pitchFamily="34" charset="0"/>
              </a:rPr>
              <a:t> (&gt;)500 </a:t>
            </a:r>
            <a:r>
              <a:rPr lang="en-CA" sz="2300" dirty="0" err="1">
                <a:latin typeface="Arial Narrow" pitchFamily="34" charset="0"/>
              </a:rPr>
              <a:t>glob.clstrs</a:t>
            </a:r>
            <a:r>
              <a:rPr lang="en-CA" sz="2300" dirty="0">
                <a:latin typeface="Arial Narrow" pitchFamily="34" charset="0"/>
              </a:rPr>
              <a:t>; &gt;30 sat gals orbit </a:t>
            </a:r>
            <a:r>
              <a:rPr lang="en-CA" sz="2300">
                <a:latin typeface="Arial Narrow" pitchFamily="34" charset="0"/>
              </a:rPr>
              <a:t>it…</a:t>
            </a:r>
          </a:p>
          <a:p>
            <a:endParaRPr lang="en-CA" sz="400">
              <a:latin typeface="Arial Narrow" pitchFamily="34" charset="0"/>
            </a:endParaRPr>
          </a:p>
          <a:p>
            <a:r>
              <a:rPr lang="en-US" sz="2300">
                <a:latin typeface="Arial Narrow" pitchFamily="34" charset="0"/>
              </a:rPr>
              <a:t>  …but physically inaccessible to us / spacecraft;</a:t>
            </a:r>
            <a:endParaRPr lang="en-CA" sz="2300" dirty="0">
              <a:latin typeface="Arial Narrow" pitchFamily="34" charset="0"/>
            </a:endParaRPr>
          </a:p>
        </p:txBody>
      </p:sp>
      <p:pic>
        <p:nvPicPr>
          <p:cNvPr id="1026" name="Picture 2"/>
          <p:cNvPicPr>
            <a:picLocks noChangeAspect="1" noChangeArrowheads="1"/>
          </p:cNvPicPr>
          <p:nvPr/>
        </p:nvPicPr>
        <p:blipFill>
          <a:blip r:embed="rId4"/>
          <a:srcRect/>
          <a:stretch>
            <a:fillRect/>
          </a:stretch>
        </p:blipFill>
        <p:spPr bwMode="auto">
          <a:xfrm>
            <a:off x="5784472" y="0"/>
            <a:ext cx="3359528" cy="2420888"/>
          </a:xfrm>
          <a:prstGeom prst="rect">
            <a:avLst/>
          </a:prstGeom>
          <a:noFill/>
          <a:ln w="9525">
            <a:noFill/>
            <a:miter lim="800000"/>
            <a:headEnd/>
            <a:tailEnd/>
          </a:ln>
          <a:effectLst/>
        </p:spPr>
      </p:pic>
      <p:pic>
        <p:nvPicPr>
          <p:cNvPr id="8" name="Picture 2" descr="Image result for hubble ultra deep field"/>
          <p:cNvPicPr>
            <a:picLocks noChangeAspect="1" noChangeArrowheads="1"/>
          </p:cNvPicPr>
          <p:nvPr/>
        </p:nvPicPr>
        <p:blipFill>
          <a:blip r:embed="rId5"/>
          <a:srcRect/>
          <a:stretch>
            <a:fillRect/>
          </a:stretch>
        </p:blipFill>
        <p:spPr bwMode="auto">
          <a:xfrm>
            <a:off x="4067944" y="3473702"/>
            <a:ext cx="5076056" cy="3384298"/>
          </a:xfrm>
          <a:prstGeom prst="rect">
            <a:avLst/>
          </a:prstGeom>
          <a:noFill/>
        </p:spPr>
      </p:pic>
      <p:sp>
        <p:nvSpPr>
          <p:cNvPr id="9" name="TextBox 8"/>
          <p:cNvSpPr txBox="1"/>
          <p:nvPr/>
        </p:nvSpPr>
        <p:spPr>
          <a:xfrm>
            <a:off x="0" y="4509120"/>
            <a:ext cx="4139952" cy="800219"/>
          </a:xfrm>
          <a:prstGeom prst="rect">
            <a:avLst/>
          </a:prstGeom>
          <a:noFill/>
        </p:spPr>
        <p:txBody>
          <a:bodyPr wrap="square" rtlCol="0">
            <a:spAutoFit/>
          </a:bodyPr>
          <a:lstStyle/>
          <a:p>
            <a:r>
              <a:rPr lang="en-CA" sz="2300">
                <a:latin typeface="Arial Narrow" pitchFamily="34" charset="0"/>
              </a:rPr>
              <a:t>B’s of galaxies exist much farther away…</a:t>
            </a:r>
          </a:p>
        </p:txBody>
      </p:sp>
      <p:sp>
        <p:nvSpPr>
          <p:cNvPr id="10" name="TextBox 9"/>
          <p:cNvSpPr txBox="1"/>
          <p:nvPr/>
        </p:nvSpPr>
        <p:spPr>
          <a:xfrm>
            <a:off x="0" y="5301208"/>
            <a:ext cx="4139952" cy="1446550"/>
          </a:xfrm>
          <a:prstGeom prst="rect">
            <a:avLst/>
          </a:prstGeom>
          <a:noFill/>
        </p:spPr>
        <p:txBody>
          <a:bodyPr wrap="square" rtlCol="0">
            <a:spAutoFit/>
          </a:bodyPr>
          <a:lstStyle/>
          <a:p>
            <a:r>
              <a:rPr lang="en-CA" sz="2300" b="1">
                <a:solidFill>
                  <a:srgbClr val="FF0000"/>
                </a:solidFill>
                <a:latin typeface="Arial Narrow" pitchFamily="34" charset="0"/>
              </a:rPr>
              <a:t>How do we know anything about objects that far away?</a:t>
            </a:r>
          </a:p>
          <a:p>
            <a:pPr>
              <a:buFont typeface="Wingdings"/>
              <a:buChar char="à"/>
            </a:pPr>
            <a:r>
              <a:rPr lang="en-CA" sz="2100" b="1">
                <a:solidFill>
                  <a:srgbClr val="0000FF"/>
                </a:solidFill>
                <a:latin typeface="Arial Narrow" pitchFamily="34" charset="0"/>
                <a:sym typeface="Wingdings" pitchFamily="2" charset="2"/>
              </a:rPr>
              <a:t>We receive electromagnetic </a:t>
            </a:r>
          </a:p>
          <a:p>
            <a:r>
              <a:rPr lang="en-CA" sz="2100" b="1">
                <a:solidFill>
                  <a:srgbClr val="0000FF"/>
                </a:solidFill>
                <a:latin typeface="Arial Narrow" pitchFamily="34" charset="0"/>
                <a:sym typeface="Wingdings" pitchFamily="2" charset="2"/>
              </a:rPr>
              <a:t>     radiation from them (eg. LIGHT)</a:t>
            </a:r>
            <a:endParaRPr lang="en-CA" sz="2100" b="1" dirty="0">
              <a:solidFill>
                <a:srgbClr val="0000FF"/>
              </a:solidFill>
              <a:latin typeface="Arial Narrow"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30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51520" y="6453336"/>
            <a:ext cx="2232248" cy="446276"/>
          </a:xfrm>
          <a:prstGeom prst="rect">
            <a:avLst/>
          </a:prstGeom>
          <a:solidFill>
            <a:schemeClr val="bg1"/>
          </a:solidFill>
        </p:spPr>
        <p:txBody>
          <a:bodyPr wrap="square" rtlCol="0">
            <a:spAutoFit/>
          </a:bodyPr>
          <a:lstStyle/>
          <a:p>
            <a:endParaRPr lang="en-CA" sz="2300" dirty="0">
              <a:latin typeface="Arial Narrow" pitchFamily="34" charset="0"/>
            </a:endParaRPr>
          </a:p>
        </p:txBody>
      </p:sp>
      <p:grpSp>
        <p:nvGrpSpPr>
          <p:cNvPr id="2" name="Group 3"/>
          <p:cNvGrpSpPr/>
          <p:nvPr/>
        </p:nvGrpSpPr>
        <p:grpSpPr>
          <a:xfrm>
            <a:off x="0" y="1628800"/>
            <a:ext cx="3754500" cy="3883383"/>
            <a:chOff x="11125" y="2913262"/>
            <a:chExt cx="3754500" cy="3883383"/>
          </a:xfrm>
        </p:grpSpPr>
        <p:sp>
          <p:nvSpPr>
            <p:cNvPr id="5" name="Shape 232"/>
            <p:cNvSpPr txBox="1"/>
            <p:nvPr/>
          </p:nvSpPr>
          <p:spPr>
            <a:xfrm>
              <a:off x="11125" y="2913262"/>
              <a:ext cx="3754500" cy="13731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2800" b="1" i="0" u="none" dirty="0">
                  <a:solidFill>
                    <a:schemeClr val="accent2"/>
                  </a:solidFill>
                  <a:latin typeface="Arial"/>
                  <a:ea typeface="Arial"/>
                  <a:cs typeface="Arial"/>
                  <a:sym typeface="Arial"/>
                </a:rPr>
                <a:t>Diffraction</a:t>
              </a:r>
              <a:r>
                <a:rPr lang="en-US" sz="2800" b="1" i="0" u="none" dirty="0">
                  <a:solidFill>
                    <a:schemeClr val="dk1"/>
                  </a:solidFill>
                  <a:latin typeface="Arial"/>
                  <a:ea typeface="Arial"/>
                  <a:cs typeface="Arial"/>
                  <a:sym typeface="Arial"/>
                </a:rPr>
                <a:t>: The bending of a wave around an obstacle</a:t>
              </a:r>
            </a:p>
            <a:p>
              <a:pPr marL="0" marR="0" lvl="0" indent="0" algn="l" rtl="0">
                <a:lnSpc>
                  <a:spcPct val="100000"/>
                </a:lnSpc>
                <a:spcBef>
                  <a:spcPts val="0"/>
                </a:spcBef>
                <a:spcAft>
                  <a:spcPts val="0"/>
                </a:spcAft>
                <a:buClr>
                  <a:schemeClr val="accent2"/>
                </a:buClr>
                <a:buSzPct val="25000"/>
                <a:buFont typeface="Arial"/>
                <a:buNone/>
              </a:pPr>
              <a:endParaRPr lang="en-US" sz="2800" b="1" dirty="0">
                <a:solidFill>
                  <a:schemeClr val="dk1"/>
                </a:solidFill>
              </a:endParaRPr>
            </a:p>
            <a:p>
              <a:pPr marL="0" marR="0" lvl="0" indent="0" algn="l" rtl="0">
                <a:lnSpc>
                  <a:spcPct val="100000"/>
                </a:lnSpc>
                <a:spcBef>
                  <a:spcPts val="0"/>
                </a:spcBef>
                <a:spcAft>
                  <a:spcPts val="0"/>
                </a:spcAft>
                <a:buClr>
                  <a:schemeClr val="accent2"/>
                </a:buClr>
                <a:buSzPct val="25000"/>
                <a:buFont typeface="Arial"/>
                <a:buNone/>
              </a:pPr>
              <a:endParaRPr lang="en-US" sz="2800" b="1" i="0" u="none" dirty="0">
                <a:solidFill>
                  <a:schemeClr val="dk1"/>
                </a:solidFill>
                <a:latin typeface="Arial"/>
                <a:ea typeface="Arial"/>
                <a:cs typeface="Arial"/>
                <a:sym typeface="Arial"/>
              </a:endParaRPr>
            </a:p>
          </p:txBody>
        </p:sp>
        <p:sp>
          <p:nvSpPr>
            <p:cNvPr id="6" name="Shape 233"/>
            <p:cNvSpPr txBox="1"/>
            <p:nvPr/>
          </p:nvSpPr>
          <p:spPr>
            <a:xfrm>
              <a:off x="118629" y="4569446"/>
              <a:ext cx="3389399" cy="2227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2800" b="1" i="0" u="none" dirty="0">
                  <a:solidFill>
                    <a:schemeClr val="accent2"/>
                  </a:solidFill>
                  <a:latin typeface="Arial"/>
                  <a:ea typeface="Arial"/>
                  <a:cs typeface="Arial"/>
                  <a:sym typeface="Arial"/>
                </a:rPr>
                <a:t>Interference</a:t>
              </a:r>
              <a:r>
                <a:rPr lang="en-US" sz="2800" b="1" i="0" u="none" dirty="0">
                  <a:solidFill>
                    <a:schemeClr val="dk1"/>
                  </a:solidFill>
                  <a:latin typeface="Arial"/>
                  <a:ea typeface="Arial"/>
                  <a:cs typeface="Arial"/>
                  <a:sym typeface="Arial"/>
                </a:rPr>
                <a:t>: The sum of two waves; may be larger or smaller than the original waves</a:t>
              </a:r>
            </a:p>
          </p:txBody>
        </p:sp>
      </p:grpSp>
      <p:pic>
        <p:nvPicPr>
          <p:cNvPr id="7" name="Shape 235"/>
          <p:cNvPicPr preferRelativeResize="0"/>
          <p:nvPr/>
        </p:nvPicPr>
        <p:blipFill>
          <a:blip r:embed="rId2">
            <a:alphaModFix/>
          </a:blip>
          <a:stretch>
            <a:fillRect/>
          </a:stretch>
        </p:blipFill>
        <p:spPr>
          <a:xfrm>
            <a:off x="4932040" y="620688"/>
            <a:ext cx="3976850" cy="2634749"/>
          </a:xfrm>
          <a:prstGeom prst="rect">
            <a:avLst/>
          </a:prstGeom>
          <a:noFill/>
          <a:ln>
            <a:noFill/>
          </a:ln>
        </p:spPr>
      </p:pic>
      <p:cxnSp>
        <p:nvCxnSpPr>
          <p:cNvPr id="9" name="Straight Arrow Connector 8"/>
          <p:cNvCxnSpPr/>
          <p:nvPr/>
        </p:nvCxnSpPr>
        <p:spPr>
          <a:xfrm flipV="1">
            <a:off x="3347864" y="1700808"/>
            <a:ext cx="1440160" cy="2880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Shape 236"/>
          <p:cNvPicPr preferRelativeResize="0"/>
          <p:nvPr/>
        </p:nvPicPr>
        <p:blipFill>
          <a:blip r:embed="rId3">
            <a:alphaModFix/>
          </a:blip>
          <a:stretch>
            <a:fillRect/>
          </a:stretch>
        </p:blipFill>
        <p:spPr>
          <a:xfrm>
            <a:off x="4453503" y="3573016"/>
            <a:ext cx="4690497" cy="2227201"/>
          </a:xfrm>
          <a:prstGeom prst="rect">
            <a:avLst/>
          </a:prstGeom>
          <a:noFill/>
          <a:ln>
            <a:noFill/>
          </a:ln>
        </p:spPr>
      </p:pic>
      <p:grpSp>
        <p:nvGrpSpPr>
          <p:cNvPr id="3" name="Group 2"/>
          <p:cNvGrpSpPr/>
          <p:nvPr/>
        </p:nvGrpSpPr>
        <p:grpSpPr>
          <a:xfrm>
            <a:off x="3491880" y="3933056"/>
            <a:ext cx="4176464" cy="864096"/>
            <a:chOff x="3491880" y="3933056"/>
            <a:chExt cx="4176464" cy="864096"/>
          </a:xfrm>
        </p:grpSpPr>
        <p:cxnSp>
          <p:nvCxnSpPr>
            <p:cNvPr id="10" name="Straight Arrow Connector 9"/>
            <p:cNvCxnSpPr/>
            <p:nvPr/>
          </p:nvCxnSpPr>
          <p:spPr>
            <a:xfrm>
              <a:off x="3491880" y="3933056"/>
              <a:ext cx="3240360" cy="7200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491880" y="3933056"/>
              <a:ext cx="2664296" cy="86409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91880" y="3933056"/>
              <a:ext cx="417646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2" name="Shape 239"/>
          <p:cNvSpPr txBox="1"/>
          <p:nvPr/>
        </p:nvSpPr>
        <p:spPr>
          <a:xfrm>
            <a:off x="0" y="5949280"/>
            <a:ext cx="9144000" cy="908720"/>
          </a:xfrm>
          <a:prstGeom prst="rect">
            <a:avLst/>
          </a:prstGeom>
          <a:solidFill>
            <a:schemeClr val="bg1"/>
          </a:solidFill>
          <a:ln>
            <a:noFill/>
          </a:ln>
        </p:spPr>
        <p:txBody>
          <a:bodyPr lIns="91425" tIns="91425" rIns="91425" bIns="91425" anchor="t" anchorCtr="0">
            <a:noAutofit/>
          </a:bodyPr>
          <a:lstStyle/>
          <a:p>
            <a:pPr lvl="0">
              <a:spcBef>
                <a:spcPts val="0"/>
              </a:spcBef>
              <a:buNone/>
            </a:pPr>
            <a:r>
              <a:rPr lang="en-US" sz="2200" dirty="0">
                <a:solidFill>
                  <a:srgbClr val="FF0000"/>
                </a:solidFill>
              </a:rPr>
              <a:t>These wave </a:t>
            </a:r>
            <a:r>
              <a:rPr lang="en-US" sz="2200" dirty="0" err="1">
                <a:solidFill>
                  <a:srgbClr val="FF0000"/>
                </a:solidFill>
              </a:rPr>
              <a:t>behaviours</a:t>
            </a:r>
            <a:r>
              <a:rPr lang="en-US" sz="2200" dirty="0">
                <a:solidFill>
                  <a:srgbClr val="FF0000"/>
                </a:solidFill>
              </a:rPr>
              <a:t> not easily detected with light - happen on a very small scale (&amp; light waves not visible as waves)…</a:t>
            </a:r>
            <a:endParaRPr lang="en-US" sz="2400" dirty="0">
              <a:solidFill>
                <a:srgbClr val="FF0000"/>
              </a:solidFill>
            </a:endParaRPr>
          </a:p>
        </p:txBody>
      </p:sp>
      <p:sp>
        <p:nvSpPr>
          <p:cNvPr id="13" name="TextBox 12"/>
          <p:cNvSpPr txBox="1"/>
          <p:nvPr/>
        </p:nvSpPr>
        <p:spPr>
          <a:xfrm>
            <a:off x="0" y="0"/>
            <a:ext cx="9144000" cy="492443"/>
          </a:xfrm>
          <a:prstGeom prst="rect">
            <a:avLst/>
          </a:prstGeom>
          <a:noFill/>
        </p:spPr>
        <p:txBody>
          <a:bodyPr wrap="square" rtlCol="0">
            <a:spAutoFit/>
          </a:bodyPr>
          <a:lstStyle/>
          <a:p>
            <a:r>
              <a:rPr lang="en-CA" sz="2600" b="1" dirty="0">
                <a:solidFill>
                  <a:schemeClr val="bg1"/>
                </a:solidFill>
                <a:latin typeface="+mj-lt"/>
              </a:rPr>
              <a:t>Examples of Diffraction &amp; Interference of Waves in Water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0"/>
          <p:cNvSpPr txBox="1"/>
          <p:nvPr/>
        </p:nvSpPr>
        <p:spPr>
          <a:xfrm>
            <a:off x="0" y="5426700"/>
            <a:ext cx="4335000" cy="1431300"/>
          </a:xfrm>
          <a:prstGeom prst="rect">
            <a:avLst/>
          </a:prstGeom>
          <a:solidFill>
            <a:schemeClr val="bg1"/>
          </a:solidFill>
          <a:ln>
            <a:noFill/>
          </a:ln>
        </p:spPr>
        <p:txBody>
          <a:bodyPr lIns="91425" tIns="91425" rIns="91425" bIns="91425" anchor="t" anchorCtr="0">
            <a:noAutofit/>
          </a:bodyPr>
          <a:lstStyle/>
          <a:p>
            <a:pPr lvl="0">
              <a:spcBef>
                <a:spcPts val="0"/>
              </a:spcBef>
              <a:buNone/>
            </a:pPr>
            <a:r>
              <a:rPr lang="en-US" sz="2400" dirty="0"/>
              <a:t>Seeing these </a:t>
            </a:r>
            <a:r>
              <a:rPr lang="en-US" sz="2400" dirty="0" err="1"/>
              <a:t>behaviours</a:t>
            </a:r>
            <a:r>
              <a:rPr lang="en-US" sz="2400" dirty="0"/>
              <a:t> gave scientists confidence that light was indeed a type of wave.</a:t>
            </a:r>
          </a:p>
        </p:txBody>
      </p:sp>
      <p:pic>
        <p:nvPicPr>
          <p:cNvPr id="5" name="Shape 238"/>
          <p:cNvPicPr preferRelativeResize="0"/>
          <p:nvPr/>
        </p:nvPicPr>
        <p:blipFill>
          <a:blip r:embed="rId2">
            <a:alphaModFix/>
          </a:blip>
          <a:stretch>
            <a:fillRect/>
          </a:stretch>
        </p:blipFill>
        <p:spPr>
          <a:xfrm>
            <a:off x="5754600" y="620688"/>
            <a:ext cx="3389400" cy="3389400"/>
          </a:xfrm>
          <a:prstGeom prst="rect">
            <a:avLst/>
          </a:prstGeom>
          <a:noFill/>
          <a:ln>
            <a:noFill/>
          </a:ln>
        </p:spPr>
      </p:pic>
      <p:pic>
        <p:nvPicPr>
          <p:cNvPr id="6" name="Shape 237"/>
          <p:cNvPicPr preferRelativeResize="0"/>
          <p:nvPr/>
        </p:nvPicPr>
        <p:blipFill>
          <a:blip r:embed="rId3">
            <a:alphaModFix/>
          </a:blip>
          <a:stretch>
            <a:fillRect/>
          </a:stretch>
        </p:blipFill>
        <p:spPr>
          <a:xfrm>
            <a:off x="5653200" y="4239900"/>
            <a:ext cx="3490800" cy="2618100"/>
          </a:xfrm>
          <a:prstGeom prst="rect">
            <a:avLst/>
          </a:prstGeom>
          <a:noFill/>
          <a:ln>
            <a:noFill/>
          </a:ln>
        </p:spPr>
      </p:pic>
      <p:grpSp>
        <p:nvGrpSpPr>
          <p:cNvPr id="2" name="Group 6"/>
          <p:cNvGrpSpPr/>
          <p:nvPr/>
        </p:nvGrpSpPr>
        <p:grpSpPr>
          <a:xfrm>
            <a:off x="3275856" y="836712"/>
            <a:ext cx="2520280" cy="4225825"/>
            <a:chOff x="3275856" y="1988840"/>
            <a:chExt cx="2520280" cy="4225825"/>
          </a:xfrm>
        </p:grpSpPr>
        <p:sp>
          <p:nvSpPr>
            <p:cNvPr id="8" name="TextBox 7"/>
            <p:cNvSpPr txBox="1"/>
            <p:nvPr/>
          </p:nvSpPr>
          <p:spPr>
            <a:xfrm>
              <a:off x="3419872" y="1988840"/>
              <a:ext cx="1912703" cy="769441"/>
            </a:xfrm>
            <a:prstGeom prst="rect">
              <a:avLst/>
            </a:prstGeom>
            <a:noFill/>
          </p:spPr>
          <p:txBody>
            <a:bodyPr wrap="none" rtlCol="0">
              <a:spAutoFit/>
            </a:bodyPr>
            <a:lstStyle/>
            <a:p>
              <a:pPr algn="ctr"/>
              <a:r>
                <a:rPr lang="en-US" sz="2200" dirty="0"/>
                <a:t>Lunar Corona</a:t>
              </a:r>
            </a:p>
            <a:p>
              <a:pPr algn="ctr"/>
              <a:r>
                <a:rPr lang="en-US" sz="2200" dirty="0"/>
                <a:t>(diffraction)</a:t>
              </a:r>
            </a:p>
          </p:txBody>
        </p:sp>
        <p:sp>
          <p:nvSpPr>
            <p:cNvPr id="9" name="TextBox 8"/>
            <p:cNvSpPr txBox="1"/>
            <p:nvPr/>
          </p:nvSpPr>
          <p:spPr>
            <a:xfrm>
              <a:off x="3275856" y="5445224"/>
              <a:ext cx="2520280" cy="769441"/>
            </a:xfrm>
            <a:prstGeom prst="rect">
              <a:avLst/>
            </a:prstGeom>
            <a:noFill/>
          </p:spPr>
          <p:txBody>
            <a:bodyPr wrap="square" rtlCol="0">
              <a:spAutoFit/>
            </a:bodyPr>
            <a:lstStyle/>
            <a:p>
              <a:pPr algn="ctr"/>
              <a:r>
                <a:rPr lang="en-US" sz="2200" dirty="0"/>
                <a:t>Holograms</a:t>
              </a:r>
            </a:p>
            <a:p>
              <a:pPr algn="ctr"/>
              <a:r>
                <a:rPr lang="en-US" sz="2200" dirty="0"/>
                <a:t>(Interference)</a:t>
              </a:r>
            </a:p>
          </p:txBody>
        </p:sp>
      </p:grpSp>
      <p:sp>
        <p:nvSpPr>
          <p:cNvPr id="10" name="TextBox 9"/>
          <p:cNvSpPr txBox="1"/>
          <p:nvPr/>
        </p:nvSpPr>
        <p:spPr>
          <a:xfrm>
            <a:off x="0" y="0"/>
            <a:ext cx="8892480" cy="492443"/>
          </a:xfrm>
          <a:prstGeom prst="rect">
            <a:avLst/>
          </a:prstGeom>
          <a:noFill/>
        </p:spPr>
        <p:txBody>
          <a:bodyPr wrap="square" rtlCol="0">
            <a:spAutoFit/>
          </a:bodyPr>
          <a:lstStyle/>
          <a:p>
            <a:r>
              <a:rPr lang="en-CA" sz="2600" b="1" dirty="0">
                <a:solidFill>
                  <a:schemeClr val="bg1"/>
                </a:solidFill>
              </a:rPr>
              <a:t>Evidence of Light Showing Wave Properties</a:t>
            </a:r>
          </a:p>
        </p:txBody>
      </p:sp>
      <p:sp>
        <p:nvSpPr>
          <p:cNvPr id="11" name="TextBox 10"/>
          <p:cNvSpPr txBox="1"/>
          <p:nvPr/>
        </p:nvSpPr>
        <p:spPr>
          <a:xfrm>
            <a:off x="179512" y="908720"/>
            <a:ext cx="3168352" cy="1631216"/>
          </a:xfrm>
          <a:prstGeom prst="rect">
            <a:avLst/>
          </a:prstGeom>
          <a:noFill/>
        </p:spPr>
        <p:txBody>
          <a:bodyPr wrap="square" rtlCol="0">
            <a:spAutoFit/>
          </a:bodyPr>
          <a:lstStyle/>
          <a:p>
            <a:r>
              <a:rPr lang="en-CA" sz="2000" dirty="0"/>
              <a:t>Light diffracts around small ice crystal in high altitude clouds creating what is called a lunar corona effect.</a:t>
            </a:r>
          </a:p>
        </p:txBody>
      </p:sp>
      <p:sp>
        <p:nvSpPr>
          <p:cNvPr id="12" name="TextBox 11"/>
          <p:cNvSpPr txBox="1"/>
          <p:nvPr/>
        </p:nvSpPr>
        <p:spPr>
          <a:xfrm>
            <a:off x="179512" y="3212976"/>
            <a:ext cx="3384376" cy="2246769"/>
          </a:xfrm>
          <a:prstGeom prst="rect">
            <a:avLst/>
          </a:prstGeom>
          <a:noFill/>
        </p:spPr>
        <p:txBody>
          <a:bodyPr wrap="square" rtlCol="0">
            <a:spAutoFit/>
          </a:bodyPr>
          <a:lstStyle/>
          <a:p>
            <a:r>
              <a:rPr lang="en-CA" sz="2000" dirty="0"/>
              <a:t>The interference of a specific frequency of coherent light waves with one another set creates a complex pattern which our eyes interpret as a hologram.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5" name="Group 24"/>
          <p:cNvGrpSpPr/>
          <p:nvPr/>
        </p:nvGrpSpPr>
        <p:grpSpPr>
          <a:xfrm>
            <a:off x="4355976" y="5391150"/>
            <a:ext cx="4591396" cy="1466850"/>
            <a:chOff x="4211960" y="5391150"/>
            <a:chExt cx="4591396" cy="1466850"/>
          </a:xfrm>
          <a:solidFill>
            <a:schemeClr val="bg1"/>
          </a:solidFill>
        </p:grpSpPr>
        <p:pic>
          <p:nvPicPr>
            <p:cNvPr id="25603" name="Picture 3"/>
            <p:cNvPicPr>
              <a:picLocks noChangeAspect="1" noChangeArrowheads="1"/>
            </p:cNvPicPr>
            <p:nvPr/>
          </p:nvPicPr>
          <p:blipFill>
            <a:blip r:embed="rId3"/>
            <a:srcRect/>
            <a:stretch>
              <a:fillRect/>
            </a:stretch>
          </p:blipFill>
          <p:spPr bwMode="auto">
            <a:xfrm>
              <a:off x="4211960" y="5391150"/>
              <a:ext cx="2838450" cy="1466850"/>
            </a:xfrm>
            <a:prstGeom prst="rect">
              <a:avLst/>
            </a:prstGeom>
            <a:grpFill/>
            <a:ln w="9525">
              <a:noFill/>
              <a:miter lim="800000"/>
              <a:headEnd/>
              <a:tailEnd/>
            </a:ln>
            <a:effectLst/>
          </p:spPr>
        </p:pic>
        <p:pic>
          <p:nvPicPr>
            <p:cNvPr id="25605" name="Picture 5" descr="http://www.cyberphysics.co.uk/graphics/diagrams/atomic/photoelectriceffect1.png"/>
            <p:cNvPicPr>
              <a:picLocks noChangeAspect="1" noChangeArrowheads="1"/>
            </p:cNvPicPr>
            <p:nvPr/>
          </p:nvPicPr>
          <p:blipFill>
            <a:blip r:embed="rId4"/>
            <a:srcRect/>
            <a:stretch>
              <a:fillRect/>
            </a:stretch>
          </p:blipFill>
          <p:spPr bwMode="auto">
            <a:xfrm>
              <a:off x="7164288" y="5445224"/>
              <a:ext cx="1639068" cy="1268760"/>
            </a:xfrm>
            <a:prstGeom prst="rect">
              <a:avLst/>
            </a:prstGeom>
            <a:grpFill/>
          </p:spPr>
        </p:pic>
      </p:grpSp>
      <p:sp>
        <p:nvSpPr>
          <p:cNvPr id="246" name="Shape 246"/>
          <p:cNvSpPr txBox="1"/>
          <p:nvPr/>
        </p:nvSpPr>
        <p:spPr>
          <a:xfrm>
            <a:off x="0" y="22225"/>
            <a:ext cx="7791599" cy="589200"/>
          </a:xfrm>
          <a:prstGeom prst="rect">
            <a:avLst/>
          </a:prstGeom>
          <a:noFill/>
          <a:ln>
            <a:noFill/>
          </a:ln>
        </p:spPr>
        <p:txBody>
          <a:bodyPr lIns="91425" tIns="91425" rIns="91425" bIns="91425" anchor="t" anchorCtr="0">
            <a:noAutofit/>
          </a:bodyPr>
          <a:lstStyle/>
          <a:p>
            <a:pPr lvl="0">
              <a:spcBef>
                <a:spcPts val="0"/>
              </a:spcBef>
              <a:buNone/>
            </a:pPr>
            <a:r>
              <a:rPr lang="en-US" sz="2400" b="1">
                <a:solidFill>
                  <a:srgbClr val="F3F3F3"/>
                </a:solidFill>
              </a:rPr>
              <a:t>Confusion About Light’s Nature..</a:t>
            </a:r>
          </a:p>
        </p:txBody>
      </p:sp>
      <p:sp>
        <p:nvSpPr>
          <p:cNvPr id="247" name="Shape 247"/>
          <p:cNvSpPr txBox="1"/>
          <p:nvPr/>
        </p:nvSpPr>
        <p:spPr>
          <a:xfrm>
            <a:off x="0" y="548680"/>
            <a:ext cx="8536499" cy="2304256"/>
          </a:xfrm>
          <a:prstGeom prst="rect">
            <a:avLst/>
          </a:prstGeom>
          <a:noFill/>
          <a:ln>
            <a:noFill/>
          </a:ln>
        </p:spPr>
        <p:txBody>
          <a:bodyPr lIns="91425" tIns="91425" rIns="91425" bIns="91425" anchor="t" anchorCtr="0">
            <a:noAutofit/>
          </a:bodyPr>
          <a:lstStyle/>
          <a:p>
            <a:pPr lvl="0" rtl="0">
              <a:spcBef>
                <a:spcPts val="0"/>
              </a:spcBef>
              <a:buFont typeface="Arial" pitchFamily="34" charset="0"/>
              <a:buChar char="•"/>
            </a:pPr>
            <a:r>
              <a:rPr lang="en-US" sz="2400" dirty="0">
                <a:latin typeface="Arial Narrow" pitchFamily="34" charset="0"/>
              </a:rPr>
              <a:t>Light still confused scientists into late 1800’s…</a:t>
            </a:r>
          </a:p>
          <a:p>
            <a:pPr lvl="0" rtl="0">
              <a:spcBef>
                <a:spcPts val="0"/>
              </a:spcBef>
              <a:buNone/>
            </a:pPr>
            <a:r>
              <a:rPr lang="en-US" sz="2400" dirty="0">
                <a:latin typeface="Arial Narrow" pitchFamily="34" charset="0"/>
              </a:rPr>
              <a:t> -followed Newton’s proposal of a kind of  medium in </a:t>
            </a:r>
          </a:p>
          <a:p>
            <a:pPr lvl="0" rtl="0">
              <a:spcBef>
                <a:spcPts val="0"/>
              </a:spcBef>
              <a:buNone/>
            </a:pPr>
            <a:r>
              <a:rPr lang="en-US" sz="2400" dirty="0">
                <a:latin typeface="Arial Narrow" pitchFamily="34" charset="0"/>
              </a:rPr>
              <a:t>  space which light traveled through: “</a:t>
            </a:r>
            <a:r>
              <a:rPr lang="en-US" sz="2400" dirty="0" err="1">
                <a:latin typeface="Arial Narrow" pitchFamily="34" charset="0"/>
              </a:rPr>
              <a:t>Aether</a:t>
            </a:r>
            <a:r>
              <a:rPr lang="en-US" sz="2400" dirty="0">
                <a:latin typeface="Arial Narrow" pitchFamily="34" charset="0"/>
              </a:rPr>
              <a:t>”</a:t>
            </a:r>
          </a:p>
          <a:p>
            <a:pPr lvl="0" rtl="0">
              <a:spcBef>
                <a:spcPts val="0"/>
              </a:spcBef>
              <a:buFont typeface="Arial" pitchFamily="34" charset="0"/>
              <a:buChar char="•"/>
            </a:pPr>
            <a:r>
              <a:rPr lang="en-US" sz="2400" dirty="0">
                <a:latin typeface="Arial Narrow" pitchFamily="34" charset="0"/>
              </a:rPr>
              <a:t>Maxwell, Michelson, </a:t>
            </a:r>
            <a:r>
              <a:rPr lang="en-US" sz="2400" dirty="0" err="1">
                <a:latin typeface="Arial Narrow" pitchFamily="34" charset="0"/>
              </a:rPr>
              <a:t>Morely</a:t>
            </a:r>
            <a:r>
              <a:rPr lang="en-US" sz="2400" dirty="0">
                <a:latin typeface="Arial Narrow" pitchFamily="34" charset="0"/>
              </a:rPr>
              <a:t> et al, </a:t>
            </a:r>
            <a:r>
              <a:rPr lang="en-US" sz="2400" dirty="0" err="1">
                <a:latin typeface="Arial Narrow" pitchFamily="34" charset="0"/>
              </a:rPr>
              <a:t>exprmnts</a:t>
            </a:r>
            <a:r>
              <a:rPr lang="en-US" sz="2400" dirty="0">
                <a:latin typeface="Arial Narrow" pitchFamily="34" charset="0"/>
              </a:rPr>
              <a:t> debunked </a:t>
            </a:r>
          </a:p>
          <a:p>
            <a:pPr lvl="0" rtl="0">
              <a:spcBef>
                <a:spcPts val="0"/>
              </a:spcBef>
              <a:buNone/>
            </a:pPr>
            <a:r>
              <a:rPr lang="en-US" sz="2400" dirty="0">
                <a:latin typeface="Arial Narrow" pitchFamily="34" charset="0"/>
              </a:rPr>
              <a:t>     </a:t>
            </a:r>
            <a:r>
              <a:rPr lang="en-US" sz="2400" dirty="0" err="1">
                <a:latin typeface="Arial Narrow" pitchFamily="34" charset="0"/>
              </a:rPr>
              <a:t>aether</a:t>
            </a:r>
            <a:r>
              <a:rPr lang="en-US" sz="2400" dirty="0">
                <a:latin typeface="Arial Narrow" pitchFamily="34" charset="0"/>
              </a:rPr>
              <a:t> theory </a:t>
            </a:r>
            <a:r>
              <a:rPr lang="en-US" sz="2400" dirty="0">
                <a:latin typeface="Arial Narrow" pitchFamily="34" charset="0"/>
                <a:sym typeface="Wingdings" pitchFamily="2" charset="2"/>
              </a:rPr>
              <a:t></a:t>
            </a:r>
            <a:r>
              <a:rPr lang="en-US" sz="2400" dirty="0">
                <a:latin typeface="Arial Narrow" pitchFamily="34" charset="0"/>
              </a:rPr>
              <a:t>space was a vacuum (empty) </a:t>
            </a:r>
          </a:p>
          <a:p>
            <a:pPr lvl="0" rtl="0">
              <a:spcBef>
                <a:spcPts val="0"/>
              </a:spcBef>
              <a:buFont typeface="Arial" pitchFamily="34" charset="0"/>
              <a:buChar char="•"/>
            </a:pPr>
            <a:r>
              <a:rPr lang="en-US" sz="2400" dirty="0">
                <a:latin typeface="Arial Narrow" pitchFamily="34" charset="0"/>
              </a:rPr>
              <a:t>Confusion - how could light travel in space?</a:t>
            </a:r>
          </a:p>
        </p:txBody>
      </p:sp>
      <p:pic>
        <p:nvPicPr>
          <p:cNvPr id="252" name="Shape 252"/>
          <p:cNvPicPr preferRelativeResize="0"/>
          <p:nvPr/>
        </p:nvPicPr>
        <p:blipFill>
          <a:blip r:embed="rId5">
            <a:alphaModFix/>
          </a:blip>
          <a:stretch>
            <a:fillRect/>
          </a:stretch>
        </p:blipFill>
        <p:spPr>
          <a:xfrm>
            <a:off x="0" y="4746475"/>
            <a:ext cx="4001424" cy="2111525"/>
          </a:xfrm>
          <a:prstGeom prst="rect">
            <a:avLst/>
          </a:prstGeom>
          <a:noFill/>
          <a:ln>
            <a:noFill/>
          </a:ln>
        </p:spPr>
      </p:pic>
      <p:sp>
        <p:nvSpPr>
          <p:cNvPr id="73730" name="AutoShape 2" descr="Image result for em vs. mechanical wa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3732" name="AutoShape 4" descr="Image result for em vs. mechanical wa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2915816" y="4941168"/>
            <a:ext cx="184731" cy="307777"/>
          </a:xfrm>
          <a:prstGeom prst="rect">
            <a:avLst/>
          </a:prstGeom>
          <a:noFill/>
        </p:spPr>
        <p:txBody>
          <a:bodyPr wrap="none" rtlCol="0">
            <a:spAutoFit/>
          </a:bodyPr>
          <a:lstStyle/>
          <a:p>
            <a:endParaRPr lang="en-US" dirty="0"/>
          </a:p>
        </p:txBody>
      </p:sp>
      <p:grpSp>
        <p:nvGrpSpPr>
          <p:cNvPr id="3" name="Group 16"/>
          <p:cNvGrpSpPr/>
          <p:nvPr/>
        </p:nvGrpSpPr>
        <p:grpSpPr>
          <a:xfrm>
            <a:off x="0" y="4725144"/>
            <a:ext cx="3995936" cy="2132856"/>
            <a:chOff x="0" y="4725144"/>
            <a:chExt cx="3995936" cy="2132856"/>
          </a:xfrm>
        </p:grpSpPr>
        <p:grpSp>
          <p:nvGrpSpPr>
            <p:cNvPr id="4" name="Group 13"/>
            <p:cNvGrpSpPr/>
            <p:nvPr/>
          </p:nvGrpSpPr>
          <p:grpSpPr>
            <a:xfrm>
              <a:off x="0" y="4725144"/>
              <a:ext cx="3995936" cy="2132856"/>
              <a:chOff x="0" y="4725144"/>
              <a:chExt cx="3995936" cy="2132856"/>
            </a:xfrm>
          </p:grpSpPr>
          <p:pic>
            <p:nvPicPr>
              <p:cNvPr id="12" name="Picture 11" descr="light1 (1).gif"/>
              <p:cNvPicPr>
                <a:picLocks noChangeAspect="1"/>
              </p:cNvPicPr>
              <p:nvPr/>
            </p:nvPicPr>
            <p:blipFill>
              <a:blip r:embed="rId6"/>
              <a:stretch>
                <a:fillRect/>
              </a:stretch>
            </p:blipFill>
            <p:spPr>
              <a:xfrm>
                <a:off x="0" y="4725144"/>
                <a:ext cx="3995936" cy="2132856"/>
              </a:xfrm>
              <a:prstGeom prst="rect">
                <a:avLst/>
              </a:prstGeom>
            </p:spPr>
          </p:pic>
          <p:sp>
            <p:nvSpPr>
              <p:cNvPr id="13" name="TextBox 12"/>
              <p:cNvSpPr txBox="1"/>
              <p:nvPr/>
            </p:nvSpPr>
            <p:spPr>
              <a:xfrm>
                <a:off x="0" y="5780782"/>
                <a:ext cx="3995936" cy="1077218"/>
              </a:xfrm>
              <a:prstGeom prst="rect">
                <a:avLst/>
              </a:prstGeom>
              <a:solidFill>
                <a:schemeClr val="tx1">
                  <a:alpha val="63000"/>
                </a:schemeClr>
              </a:solidFill>
            </p:spPr>
            <p:txBody>
              <a:bodyPr wrap="square" rtlCol="0">
                <a:spAutoFit/>
              </a:bodyPr>
              <a:lstStyle/>
              <a:p>
                <a:endParaRPr lang="en-US" sz="2000" dirty="0">
                  <a:solidFill>
                    <a:srgbClr val="FF0000"/>
                  </a:solidFill>
                </a:endParaRPr>
              </a:p>
              <a:p>
                <a:endParaRPr lang="en-US" sz="2400" dirty="0">
                  <a:solidFill>
                    <a:srgbClr val="FF0000"/>
                  </a:solidFill>
                </a:endParaRPr>
              </a:p>
              <a:p>
                <a:r>
                  <a:rPr lang="en-US" sz="2000" dirty="0">
                    <a:solidFill>
                      <a:schemeClr val="bg1"/>
                    </a:solidFill>
                  </a:rPr>
                  <a:t>Travel in vacuum, water, air, etc</a:t>
                </a:r>
              </a:p>
            </p:txBody>
          </p:sp>
        </p:grpSp>
        <p:sp>
          <p:nvSpPr>
            <p:cNvPr id="16" name="TextBox 15"/>
            <p:cNvSpPr txBox="1"/>
            <p:nvPr/>
          </p:nvSpPr>
          <p:spPr>
            <a:xfrm>
              <a:off x="0" y="5445224"/>
              <a:ext cx="3995936" cy="307777"/>
            </a:xfrm>
            <a:prstGeom prst="rect">
              <a:avLst/>
            </a:prstGeom>
            <a:noFill/>
          </p:spPr>
          <p:txBody>
            <a:bodyPr wrap="square" rtlCol="0">
              <a:spAutoFit/>
            </a:bodyPr>
            <a:lstStyle/>
            <a:p>
              <a:r>
                <a:rPr lang="en-US" dirty="0"/>
                <a:t>Need particles (medium) to travel in</a:t>
              </a:r>
            </a:p>
          </p:txBody>
        </p:sp>
      </p:grpSp>
      <p:sp>
        <p:nvSpPr>
          <p:cNvPr id="19" name="TextBox 18"/>
          <p:cNvSpPr txBox="1"/>
          <p:nvPr/>
        </p:nvSpPr>
        <p:spPr>
          <a:xfrm>
            <a:off x="0" y="2996952"/>
            <a:ext cx="9144000" cy="800219"/>
          </a:xfrm>
          <a:prstGeom prst="rect">
            <a:avLst/>
          </a:prstGeom>
          <a:noFill/>
        </p:spPr>
        <p:txBody>
          <a:bodyPr wrap="square" rtlCol="0">
            <a:spAutoFit/>
          </a:bodyPr>
          <a:lstStyle/>
          <a:p>
            <a:pPr>
              <a:lnSpc>
                <a:spcPts val="2700"/>
              </a:lnSpc>
              <a:buFont typeface="Arial" pitchFamily="34" charset="0"/>
              <a:buChar char="•"/>
            </a:pPr>
            <a:r>
              <a:rPr lang="en-CA" sz="2300" dirty="0" err="1">
                <a:latin typeface="Arial Narrow" pitchFamily="34" charset="0"/>
              </a:rPr>
              <a:t>Frm</a:t>
            </a:r>
            <a:r>
              <a:rPr lang="en-CA" sz="2300" dirty="0">
                <a:latin typeface="Arial Narrow" pitchFamily="34" charset="0"/>
              </a:rPr>
              <a:t> mid-1800s, some </a:t>
            </a:r>
            <a:r>
              <a:rPr lang="en-CA" sz="2300" dirty="0" err="1">
                <a:latin typeface="Arial Narrow" pitchFamily="34" charset="0"/>
              </a:rPr>
              <a:t>expmts</a:t>
            </a:r>
            <a:r>
              <a:rPr lang="en-CA" sz="2300" dirty="0">
                <a:latin typeface="Arial Narrow" pitchFamily="34" charset="0"/>
              </a:rPr>
              <a:t> supported idea that light </a:t>
            </a:r>
          </a:p>
          <a:p>
            <a:pPr>
              <a:lnSpc>
                <a:spcPts val="2700"/>
              </a:lnSpc>
            </a:pPr>
            <a:r>
              <a:rPr lang="en-CA" sz="2300" dirty="0">
                <a:latin typeface="Arial Narrow" pitchFamily="34" charset="0"/>
              </a:rPr>
              <a:t>  was a stream of energy particles (reflection/refraction/ Photoelectric Effect) </a:t>
            </a:r>
          </a:p>
        </p:txBody>
      </p:sp>
      <p:grpSp>
        <p:nvGrpSpPr>
          <p:cNvPr id="21" name="Group 20"/>
          <p:cNvGrpSpPr/>
          <p:nvPr/>
        </p:nvGrpSpPr>
        <p:grpSpPr>
          <a:xfrm>
            <a:off x="0" y="3789041"/>
            <a:ext cx="7812360" cy="1440160"/>
            <a:chOff x="0" y="3068961"/>
            <a:chExt cx="7812360" cy="1440160"/>
          </a:xfrm>
        </p:grpSpPr>
        <p:pic>
          <p:nvPicPr>
            <p:cNvPr id="25601" name="Picture 1"/>
            <p:cNvPicPr>
              <a:picLocks noChangeAspect="1" noChangeArrowheads="1"/>
            </p:cNvPicPr>
            <p:nvPr/>
          </p:nvPicPr>
          <p:blipFill>
            <a:blip r:embed="rId7"/>
            <a:srcRect/>
            <a:stretch>
              <a:fillRect/>
            </a:stretch>
          </p:blipFill>
          <p:spPr bwMode="auto">
            <a:xfrm rot="5400000">
              <a:off x="4131342" y="2861546"/>
              <a:ext cx="1440160" cy="1854989"/>
            </a:xfrm>
            <a:prstGeom prst="rect">
              <a:avLst/>
            </a:prstGeom>
            <a:noFill/>
            <a:ln w="9525">
              <a:noFill/>
              <a:miter lim="800000"/>
              <a:headEnd/>
              <a:tailEnd/>
            </a:ln>
          </p:spPr>
        </p:pic>
        <p:sp>
          <p:nvSpPr>
            <p:cNvPr id="18" name="TextBox 17"/>
            <p:cNvSpPr txBox="1"/>
            <p:nvPr/>
          </p:nvSpPr>
          <p:spPr>
            <a:xfrm>
              <a:off x="0" y="3140968"/>
              <a:ext cx="7812360" cy="1154162"/>
            </a:xfrm>
            <a:prstGeom prst="rect">
              <a:avLst/>
            </a:prstGeom>
            <a:noFill/>
          </p:spPr>
          <p:txBody>
            <a:bodyPr wrap="square" rtlCol="0">
              <a:spAutoFit/>
            </a:bodyPr>
            <a:lstStyle/>
            <a:p>
              <a:r>
                <a:rPr lang="en-CA" sz="2300" b="1" u="sng" dirty="0">
                  <a:latin typeface="Arial Narrow" pitchFamily="34" charset="0"/>
                </a:rPr>
                <a:t>PHOTON</a:t>
              </a:r>
              <a:r>
                <a:rPr lang="en-CA" sz="2300" dirty="0">
                  <a:latin typeface="Arial Narrow" pitchFamily="34" charset="0"/>
                </a:rPr>
                <a:t> – a “particle” of light                                     Different colours,</a:t>
              </a:r>
            </a:p>
            <a:p>
              <a:r>
                <a:rPr lang="en-CA" sz="2300" dirty="0">
                  <a:latin typeface="Arial Narrow" pitchFamily="34" charset="0"/>
                </a:rPr>
                <a:t> </a:t>
              </a:r>
              <a:r>
                <a:rPr lang="en-CA" sz="2300" dirty="0">
                  <a:latin typeface="Arial Narrow" pitchFamily="34" charset="0"/>
                  <a:sym typeface="Wingdings" pitchFamily="2" charset="2"/>
                </a:rPr>
                <a:t></a:t>
              </a:r>
              <a:r>
                <a:rPr lang="en-CA" sz="2300" dirty="0">
                  <a:latin typeface="Arial Narrow" pitchFamily="34" charset="0"/>
                </a:rPr>
                <a:t> a self-contained packet of energy                          </a:t>
              </a:r>
              <a:r>
                <a:rPr lang="en-CA" sz="2300" dirty="0" err="1">
                  <a:latin typeface="Arial Narrow" pitchFamily="34" charset="0"/>
                </a:rPr>
                <a:t>dffrnt</a:t>
              </a:r>
              <a:r>
                <a:rPr lang="en-CA" sz="2300" dirty="0">
                  <a:latin typeface="Arial Narrow" pitchFamily="34" charset="0"/>
                </a:rPr>
                <a:t> quantities</a:t>
              </a:r>
            </a:p>
            <a:p>
              <a:r>
                <a:rPr lang="en-CA" sz="2300" dirty="0">
                  <a:latin typeface="Arial Narrow" pitchFamily="34" charset="0"/>
                </a:rPr>
                <a:t>						   </a:t>
              </a:r>
              <a:r>
                <a:rPr lang="en-CA" sz="2200" dirty="0">
                  <a:latin typeface="Arial Narrow" pitchFamily="34" charset="0"/>
                </a:rPr>
                <a:t>of energy </a:t>
              </a:r>
              <a:r>
                <a:rPr lang="en-CA" sz="1800" b="1" dirty="0">
                  <a:latin typeface="Arial Narrow" pitchFamily="34" charset="0"/>
                </a:rPr>
                <a:t>(quantum)</a:t>
              </a:r>
            </a:p>
          </p:txBody>
        </p:sp>
      </p:grpSp>
      <p:pic>
        <p:nvPicPr>
          <p:cNvPr id="25602" name="Picture 2"/>
          <p:cNvPicPr>
            <a:picLocks noChangeAspect="1" noChangeArrowheads="1"/>
          </p:cNvPicPr>
          <p:nvPr/>
        </p:nvPicPr>
        <p:blipFill>
          <a:blip r:embed="rId8"/>
          <a:srcRect/>
          <a:stretch>
            <a:fillRect/>
          </a:stretch>
        </p:blipFill>
        <p:spPr bwMode="auto">
          <a:xfrm>
            <a:off x="6191250" y="0"/>
            <a:ext cx="2952750" cy="3048000"/>
          </a:xfrm>
          <a:prstGeom prst="rect">
            <a:avLst/>
          </a:prstGeom>
          <a:noFill/>
          <a:ln w="9525">
            <a:noFill/>
            <a:miter lim="800000"/>
            <a:headEnd/>
            <a:tailEnd/>
          </a:ln>
          <a:effectLst/>
        </p:spPr>
      </p:pic>
      <p:grpSp>
        <p:nvGrpSpPr>
          <p:cNvPr id="2" name="Shape 249"/>
          <p:cNvGrpSpPr/>
          <p:nvPr/>
        </p:nvGrpSpPr>
        <p:grpSpPr>
          <a:xfrm>
            <a:off x="3945423" y="4221088"/>
            <a:ext cx="5198577" cy="2636911"/>
            <a:chOff x="4299888" y="2233840"/>
            <a:chExt cx="4219166" cy="2946466"/>
          </a:xfrm>
        </p:grpSpPr>
        <p:sp>
          <p:nvSpPr>
            <p:cNvPr id="250" name="Shape 250"/>
            <p:cNvSpPr txBox="1"/>
            <p:nvPr/>
          </p:nvSpPr>
          <p:spPr>
            <a:xfrm>
              <a:off x="4299888" y="3118913"/>
              <a:ext cx="4219166" cy="2061393"/>
            </a:xfrm>
            <a:prstGeom prst="rect">
              <a:avLst/>
            </a:prstGeom>
            <a:solidFill>
              <a:schemeClr val="bg1"/>
            </a:solidFill>
            <a:ln>
              <a:noFill/>
            </a:ln>
          </p:spPr>
          <p:txBody>
            <a:bodyPr lIns="91425" tIns="91425" rIns="91425" bIns="91425" anchor="t" anchorCtr="0">
              <a:noAutofit/>
            </a:bodyPr>
            <a:lstStyle/>
            <a:p>
              <a:pPr lvl="0" rtl="0">
                <a:spcBef>
                  <a:spcPts val="0"/>
                </a:spcBef>
                <a:buFont typeface="Arial" pitchFamily="34" charset="0"/>
                <a:buChar char="•"/>
              </a:pPr>
              <a:r>
                <a:rPr lang="en-US" sz="2400" dirty="0"/>
                <a:t>(</a:t>
              </a:r>
              <a:r>
                <a:rPr lang="en-US" sz="2300" dirty="0">
                  <a:latin typeface="Arial Narrow" pitchFamily="34" charset="0"/>
                </a:rPr>
                <a:t>1905) Albert Einstein’s general </a:t>
              </a:r>
            </a:p>
            <a:p>
              <a:pPr lvl="0" rtl="0">
                <a:spcBef>
                  <a:spcPts val="0"/>
                </a:spcBef>
              </a:pPr>
              <a:r>
                <a:rPr lang="en-US" sz="2300" dirty="0">
                  <a:latin typeface="Arial Narrow" pitchFamily="34" charset="0"/>
                </a:rPr>
                <a:t>theory of relativity showed </a:t>
              </a:r>
              <a:r>
                <a:rPr lang="en-US" sz="2300" dirty="0" err="1">
                  <a:latin typeface="Arial Narrow" pitchFamily="34" charset="0"/>
                </a:rPr>
                <a:t>tht</a:t>
              </a:r>
              <a:r>
                <a:rPr lang="en-US" sz="2300" dirty="0">
                  <a:latin typeface="Arial Narrow" pitchFamily="34" charset="0"/>
                </a:rPr>
                <a:t> light</a:t>
              </a:r>
            </a:p>
            <a:p>
              <a:pPr lvl="0" rtl="0">
                <a:spcBef>
                  <a:spcPts val="0"/>
                </a:spcBef>
              </a:pPr>
              <a:r>
                <a:rPr lang="en-US" sz="2300" dirty="0">
                  <a:latin typeface="Arial Narrow" pitchFamily="34" charset="0"/>
                </a:rPr>
                <a:t>travels as both a wave &amp; a particle. In space it travels like a bullet shot out in every direction </a:t>
              </a:r>
              <a:r>
                <a:rPr lang="en-US" sz="2300" dirty="0" err="1">
                  <a:latin typeface="Arial Narrow" pitchFamily="34" charset="0"/>
                </a:rPr>
                <a:t>frm</a:t>
              </a:r>
              <a:r>
                <a:rPr lang="en-US" sz="2300" dirty="0">
                  <a:latin typeface="Arial Narrow" pitchFamily="34" charset="0"/>
                </a:rPr>
                <a:t> objects – but also behaves as a wave.</a:t>
              </a:r>
            </a:p>
          </p:txBody>
        </p:sp>
        <p:pic>
          <p:nvPicPr>
            <p:cNvPr id="251" name="Shape 251"/>
            <p:cNvPicPr preferRelativeResize="0"/>
            <p:nvPr/>
          </p:nvPicPr>
          <p:blipFill>
            <a:blip r:embed="rId9">
              <a:alphaModFix/>
            </a:blip>
            <a:stretch>
              <a:fillRect/>
            </a:stretch>
          </p:blipFill>
          <p:spPr>
            <a:xfrm>
              <a:off x="7438295" y="2233840"/>
              <a:ext cx="1080759" cy="1762005"/>
            </a:xfrm>
            <a:prstGeom prst="rect">
              <a:avLst/>
            </a:prstGeom>
            <a:noFill/>
            <a:ln>
              <a:noFill/>
            </a:ln>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fill="hold"/>
                                        <p:tgtEl>
                                          <p:spTgt spid="247"/>
                                        </p:tgtEl>
                                        <p:attrNameLst>
                                          <p:attrName>ppt_x</p:attrName>
                                        </p:attrNameLst>
                                      </p:cBhvr>
                                      <p:tavLst>
                                        <p:tav tm="0">
                                          <p:val>
                                            <p:strVal val="0-#ppt_w/2"/>
                                          </p:val>
                                        </p:tav>
                                        <p:tav tm="100000">
                                          <p:val>
                                            <p:strVal val="#ppt_x"/>
                                          </p:val>
                                        </p:tav>
                                      </p:tavLst>
                                    </p:anim>
                                    <p:anim calcmode="lin" valueType="num">
                                      <p:cBhvr additive="base">
                                        <p:cTn id="8" dur="500" fill="hold"/>
                                        <p:tgtEl>
                                          <p:spTgt spid="24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0-#ppt_w/2"/>
                                          </p:val>
                                        </p:tav>
                                        <p:tav tm="100000">
                                          <p:val>
                                            <p:strVal val="#ppt_x"/>
                                          </p:val>
                                        </p:tav>
                                      </p:tavLst>
                                    </p:anim>
                                    <p:anim calcmode="lin" valueType="num">
                                      <p:cBhvr additive="base">
                                        <p:cTn id="21" dur="500" fill="hold"/>
                                        <p:tgtEl>
                                          <p:spTgt spid="19"/>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252"/>
                                        </p:tgtEl>
                                        <p:attrNameLst>
                                          <p:attrName>style.visibility</p:attrName>
                                        </p:attrNameLst>
                                      </p:cBhvr>
                                      <p:to>
                                        <p:strVal val="visible"/>
                                      </p:to>
                                    </p:set>
                                    <p:animEffect transition="in" filter="fade">
                                      <p:cBhvr>
                                        <p:cTn id="24" dur="500"/>
                                        <p:tgtEl>
                                          <p:spTgt spid="252"/>
                                        </p:tgtEl>
                                      </p:cBhvr>
                                    </p:animEffect>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p:nvPr/>
        </p:nvSpPr>
        <p:spPr>
          <a:xfrm>
            <a:off x="44450" y="0"/>
            <a:ext cx="8891999" cy="578099"/>
          </a:xfrm>
          <a:prstGeom prst="rect">
            <a:avLst/>
          </a:prstGeom>
          <a:noFill/>
          <a:ln>
            <a:noFill/>
          </a:ln>
        </p:spPr>
        <p:txBody>
          <a:bodyPr lIns="91425" tIns="91425" rIns="91425" bIns="91425" anchor="t" anchorCtr="0">
            <a:noAutofit/>
          </a:bodyPr>
          <a:lstStyle/>
          <a:p>
            <a:pPr lvl="0">
              <a:spcBef>
                <a:spcPts val="0"/>
              </a:spcBef>
              <a:buNone/>
            </a:pPr>
            <a:r>
              <a:rPr lang="en-US" sz="2400" b="1">
                <a:solidFill>
                  <a:srgbClr val="F3F3F3"/>
                </a:solidFill>
              </a:rPr>
              <a:t>So How Are Electromagnetic Waves Generated?</a:t>
            </a:r>
          </a:p>
        </p:txBody>
      </p:sp>
      <p:sp>
        <p:nvSpPr>
          <p:cNvPr id="260" name="Shape 260"/>
          <p:cNvSpPr txBox="1"/>
          <p:nvPr/>
        </p:nvSpPr>
        <p:spPr>
          <a:xfrm>
            <a:off x="33350" y="633550"/>
            <a:ext cx="9144000" cy="1011599"/>
          </a:xfrm>
          <a:prstGeom prst="rect">
            <a:avLst/>
          </a:prstGeom>
          <a:noFill/>
          <a:ln>
            <a:noFill/>
          </a:ln>
        </p:spPr>
        <p:txBody>
          <a:bodyPr lIns="91425" tIns="91425" rIns="91425" bIns="91425" anchor="t" anchorCtr="0">
            <a:noAutofit/>
          </a:bodyPr>
          <a:lstStyle/>
          <a:p>
            <a:pPr lvl="0" rtl="0">
              <a:spcBef>
                <a:spcPts val="0"/>
              </a:spcBef>
              <a:buNone/>
            </a:pPr>
            <a:r>
              <a:rPr lang="en-US" sz="2400" dirty="0"/>
              <a:t>Recall: </a:t>
            </a:r>
            <a:r>
              <a:rPr lang="en-US" sz="2400" u="sng" dirty="0"/>
              <a:t>EM radiation</a:t>
            </a:r>
            <a:r>
              <a:rPr lang="en-US" sz="2400" dirty="0"/>
              <a:t> - set of oscillating magnetic and electric fields </a:t>
            </a:r>
          </a:p>
          <a:p>
            <a:pPr lvl="0">
              <a:spcBef>
                <a:spcPts val="0"/>
              </a:spcBef>
              <a:buNone/>
            </a:pPr>
            <a:r>
              <a:rPr lang="en-US" sz="2400" dirty="0"/>
              <a:t>                                   given off </a:t>
            </a:r>
            <a:r>
              <a:rPr lang="en-US" sz="2400" b="1" u="sng" dirty="0"/>
              <a:t>by electrons</a:t>
            </a:r>
            <a:r>
              <a:rPr lang="en-US" sz="2400" b="1" dirty="0"/>
              <a:t> </a:t>
            </a:r>
            <a:r>
              <a:rPr lang="en-US" sz="2400" dirty="0"/>
              <a:t>inside atoms.</a:t>
            </a:r>
          </a:p>
        </p:txBody>
      </p:sp>
      <p:pic>
        <p:nvPicPr>
          <p:cNvPr id="261" name="Shape 261"/>
          <p:cNvPicPr preferRelativeResize="0"/>
          <p:nvPr/>
        </p:nvPicPr>
        <p:blipFill>
          <a:blip r:embed="rId3">
            <a:alphaModFix/>
          </a:blip>
          <a:stretch>
            <a:fillRect/>
          </a:stretch>
        </p:blipFill>
        <p:spPr>
          <a:xfrm>
            <a:off x="1475656" y="1484784"/>
            <a:ext cx="5838825" cy="2790825"/>
          </a:xfrm>
          <a:prstGeom prst="rect">
            <a:avLst/>
          </a:prstGeom>
          <a:noFill/>
          <a:ln>
            <a:noFill/>
          </a:ln>
        </p:spPr>
      </p:pic>
      <p:sp>
        <p:nvSpPr>
          <p:cNvPr id="262" name="Shape 262"/>
          <p:cNvSpPr txBox="1"/>
          <p:nvPr/>
        </p:nvSpPr>
        <p:spPr>
          <a:xfrm>
            <a:off x="0" y="3573016"/>
            <a:ext cx="5190600" cy="1222799"/>
          </a:xfrm>
          <a:prstGeom prst="rect">
            <a:avLst/>
          </a:prstGeom>
          <a:noFill/>
          <a:ln>
            <a:noFill/>
          </a:ln>
        </p:spPr>
        <p:txBody>
          <a:bodyPr lIns="91425" tIns="91425" rIns="91425" bIns="91425" anchor="t" anchorCtr="0">
            <a:noAutofit/>
          </a:bodyPr>
          <a:lstStyle/>
          <a:p>
            <a:pPr lvl="0">
              <a:spcBef>
                <a:spcPts val="0"/>
              </a:spcBef>
              <a:buNone/>
            </a:pPr>
            <a:r>
              <a:rPr lang="en-US" sz="2400" b="1" dirty="0"/>
              <a:t>How are the oscillating fields created?</a:t>
            </a:r>
          </a:p>
        </p:txBody>
      </p:sp>
      <p:sp>
        <p:nvSpPr>
          <p:cNvPr id="9" name="TextBox 8"/>
          <p:cNvSpPr txBox="1"/>
          <p:nvPr/>
        </p:nvSpPr>
        <p:spPr>
          <a:xfrm>
            <a:off x="0" y="4919008"/>
            <a:ext cx="5580112" cy="1938992"/>
          </a:xfrm>
          <a:prstGeom prst="rect">
            <a:avLst/>
          </a:prstGeom>
          <a:solidFill>
            <a:schemeClr val="bg1"/>
          </a:solidFill>
        </p:spPr>
        <p:txBody>
          <a:bodyPr wrap="square" rtlCol="0">
            <a:spAutoFit/>
          </a:bodyPr>
          <a:lstStyle/>
          <a:p>
            <a:pPr lvl="0"/>
            <a:r>
              <a:rPr lang="en-US" sz="2400" dirty="0"/>
              <a:t>Has to do with electric/magnetic force field that exist around electrons &amp; protons. These force fields interact when these particles are close (inside an atom) </a:t>
            </a:r>
            <a:endParaRPr lang="en-CA" dirty="0"/>
          </a:p>
        </p:txBody>
      </p:sp>
      <p:grpSp>
        <p:nvGrpSpPr>
          <p:cNvPr id="12" name="Group 11"/>
          <p:cNvGrpSpPr/>
          <p:nvPr/>
        </p:nvGrpSpPr>
        <p:grpSpPr>
          <a:xfrm>
            <a:off x="5868144" y="4293096"/>
            <a:ext cx="3275856" cy="2564904"/>
            <a:chOff x="5868144" y="4293096"/>
            <a:chExt cx="3275856" cy="2564904"/>
          </a:xfrm>
        </p:grpSpPr>
        <p:grpSp>
          <p:nvGrpSpPr>
            <p:cNvPr id="11" name="Group 10"/>
            <p:cNvGrpSpPr/>
            <p:nvPr/>
          </p:nvGrpSpPr>
          <p:grpSpPr>
            <a:xfrm>
              <a:off x="5868144" y="4293096"/>
              <a:ext cx="3275856" cy="2564904"/>
              <a:chOff x="5868144" y="4293096"/>
              <a:chExt cx="3275856" cy="2564904"/>
            </a:xfrm>
          </p:grpSpPr>
          <p:pic>
            <p:nvPicPr>
              <p:cNvPr id="71682" name="Picture 2" descr="http://swh.schoolworkhelper.netdna-cdn.com/wp-content/uploads/2013/04/Electricity-Charge.png?e6ecea"/>
              <p:cNvPicPr>
                <a:picLocks noChangeAspect="1" noChangeArrowheads="1"/>
              </p:cNvPicPr>
              <p:nvPr/>
            </p:nvPicPr>
            <p:blipFill>
              <a:blip r:embed="rId4"/>
              <a:srcRect/>
              <a:stretch>
                <a:fillRect/>
              </a:stretch>
            </p:blipFill>
            <p:spPr bwMode="auto">
              <a:xfrm>
                <a:off x="5940152" y="4634753"/>
                <a:ext cx="2964330" cy="2223247"/>
              </a:xfrm>
              <a:prstGeom prst="rect">
                <a:avLst/>
              </a:prstGeom>
              <a:noFill/>
            </p:spPr>
          </p:pic>
          <p:sp>
            <p:nvSpPr>
              <p:cNvPr id="19" name="TextBox 18"/>
              <p:cNvSpPr txBox="1"/>
              <p:nvPr/>
            </p:nvSpPr>
            <p:spPr>
              <a:xfrm>
                <a:off x="5868144" y="4293096"/>
                <a:ext cx="3275856" cy="307777"/>
              </a:xfrm>
              <a:prstGeom prst="rect">
                <a:avLst/>
              </a:prstGeom>
              <a:noFill/>
            </p:spPr>
            <p:txBody>
              <a:bodyPr wrap="square" rtlCol="0">
                <a:spAutoFit/>
              </a:bodyPr>
              <a:lstStyle/>
              <a:p>
                <a:r>
                  <a:rPr lang="en-CA" dirty="0"/>
                  <a:t>Proton (+)   interacts with  Electron (-)</a:t>
                </a:r>
              </a:p>
            </p:txBody>
          </p:sp>
          <p:cxnSp>
            <p:nvCxnSpPr>
              <p:cNvPr id="21" name="Straight Arrow Connector 20"/>
              <p:cNvCxnSpPr/>
              <p:nvPr/>
            </p:nvCxnSpPr>
            <p:spPr>
              <a:xfrm>
                <a:off x="6300192" y="4581128"/>
                <a:ext cx="504056" cy="936104"/>
              </a:xfrm>
              <a:prstGeom prst="straightConnector1">
                <a:avLst/>
              </a:prstGeom>
              <a:ln w="19050">
                <a:solidFill>
                  <a:srgbClr val="336600"/>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flipH="1">
              <a:off x="8028384" y="4581128"/>
              <a:ext cx="504056" cy="936104"/>
            </a:xfrm>
            <a:prstGeom prst="straightConnector1">
              <a:avLst/>
            </a:prstGeom>
            <a:ln w="19050">
              <a:solidFill>
                <a:srgbClr val="3366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00"/>
                                        <p:tgtEl>
                                          <p:spTgt spid="260"/>
                                        </p:tgtEl>
                                      </p:cBhvr>
                                    </p:animEffect>
                                    <p:set>
                                      <p:cBhvr>
                                        <p:cTn id="12" dur="1" fill="hold">
                                          <p:stCondLst>
                                            <p:cond delay="999"/>
                                          </p:stCondLst>
                                        </p:cTn>
                                        <p:tgtEl>
                                          <p:spTgt spid="260"/>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261"/>
                                        </p:tgtEl>
                                      </p:cBhvr>
                                    </p:animEffect>
                                    <p:set>
                                      <p:cBhvr>
                                        <p:cTn id="15" dur="1" fill="hold">
                                          <p:stCondLst>
                                            <p:cond delay="999"/>
                                          </p:stCondLst>
                                        </p:cTn>
                                        <p:tgtEl>
                                          <p:spTgt spid="26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000"/>
                                        <p:tgtEl>
                                          <p:spTgt spid="262"/>
                                        </p:tgtEl>
                                      </p:cBhvr>
                                    </p:animEffect>
                                    <p:set>
                                      <p:cBhvr>
                                        <p:cTn id="18" dur="1" fill="hold">
                                          <p:stCondLst>
                                            <p:cond delay="1999"/>
                                          </p:stCondLst>
                                        </p:cTn>
                                        <p:tgtEl>
                                          <p:spTgt spid="262"/>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3687901"/>
            <a:ext cx="9144000" cy="3170099"/>
            <a:chOff x="216024" y="3687901"/>
            <a:chExt cx="9144000" cy="3170099"/>
          </a:xfrm>
        </p:grpSpPr>
        <p:pic>
          <p:nvPicPr>
            <p:cNvPr id="5" name="Picture 2" descr="http://www.meta-synthesis.com/webbook/34_qn/atom_incorrect.png"/>
            <p:cNvPicPr>
              <a:picLocks noChangeAspect="1" noChangeArrowheads="1"/>
            </p:cNvPicPr>
            <p:nvPr/>
          </p:nvPicPr>
          <p:blipFill>
            <a:blip r:embed="rId2"/>
            <a:srcRect/>
            <a:stretch>
              <a:fillRect/>
            </a:stretch>
          </p:blipFill>
          <p:spPr bwMode="auto">
            <a:xfrm>
              <a:off x="216024" y="3717032"/>
              <a:ext cx="4936786" cy="2191123"/>
            </a:xfrm>
            <a:prstGeom prst="rect">
              <a:avLst/>
            </a:prstGeom>
            <a:noFill/>
          </p:spPr>
        </p:pic>
        <p:sp>
          <p:nvSpPr>
            <p:cNvPr id="6" name="TextBox 5"/>
            <p:cNvSpPr txBox="1"/>
            <p:nvPr/>
          </p:nvSpPr>
          <p:spPr>
            <a:xfrm>
              <a:off x="5364088" y="3687901"/>
              <a:ext cx="3995936" cy="3170099"/>
            </a:xfrm>
            <a:prstGeom prst="rect">
              <a:avLst/>
            </a:prstGeom>
            <a:noFill/>
          </p:spPr>
          <p:txBody>
            <a:bodyPr wrap="square" rtlCol="0">
              <a:spAutoFit/>
            </a:bodyPr>
            <a:lstStyle/>
            <a:p>
              <a:r>
                <a:rPr lang="en-CA" sz="2400" u="sng" dirty="0"/>
                <a:t>Atomic Structure</a:t>
              </a:r>
              <a:endParaRPr lang="en-CA" sz="2400" dirty="0"/>
            </a:p>
            <a:p>
              <a:endParaRPr lang="en-CA" sz="800" u="sng" dirty="0"/>
            </a:p>
            <a:p>
              <a:r>
                <a:rPr lang="en-CA" sz="2400" dirty="0"/>
                <a:t>Electrons: - charge; 1/2000 </a:t>
              </a:r>
            </a:p>
            <a:p>
              <a:r>
                <a:rPr lang="en-CA" sz="2400" dirty="0"/>
                <a:t>                    mass of Proton</a:t>
              </a:r>
            </a:p>
            <a:p>
              <a:r>
                <a:rPr lang="en-CA" sz="2400" u="sng" dirty="0"/>
                <a:t>Nucleus</a:t>
              </a:r>
              <a:r>
                <a:rPr lang="en-CA" sz="2400" dirty="0"/>
                <a:t> </a:t>
              </a:r>
            </a:p>
            <a:p>
              <a:r>
                <a:rPr lang="en-CA" sz="2400" dirty="0"/>
                <a:t>Protons: + </a:t>
              </a:r>
              <a:r>
                <a:rPr lang="en-CA" sz="2400" dirty="0" err="1"/>
                <a:t>charge;relatively</a:t>
              </a:r>
              <a:r>
                <a:rPr lang="en-CA" sz="2400" dirty="0"/>
                <a:t> </a:t>
              </a:r>
            </a:p>
            <a:p>
              <a:r>
                <a:rPr lang="en-CA" sz="2400" dirty="0"/>
                <a:t>		        massive</a:t>
              </a:r>
            </a:p>
            <a:p>
              <a:r>
                <a:rPr lang="en-CA" sz="2400" dirty="0"/>
                <a:t>Neutrons: neutral, relatively </a:t>
              </a:r>
            </a:p>
            <a:p>
              <a:r>
                <a:rPr lang="en-CA" sz="2400" dirty="0"/>
                <a:t>                              massive</a:t>
              </a:r>
            </a:p>
          </p:txBody>
        </p:sp>
      </p:grpSp>
      <p:grpSp>
        <p:nvGrpSpPr>
          <p:cNvPr id="3" name="Group 6"/>
          <p:cNvGrpSpPr/>
          <p:nvPr/>
        </p:nvGrpSpPr>
        <p:grpSpPr>
          <a:xfrm>
            <a:off x="1619672" y="3501008"/>
            <a:ext cx="3456384" cy="720080"/>
            <a:chOff x="-577080" y="5805264"/>
            <a:chExt cx="3456384" cy="720080"/>
          </a:xfrm>
        </p:grpSpPr>
        <p:cxnSp>
          <p:nvCxnSpPr>
            <p:cNvPr id="8" name="Straight Arrow Connector 7"/>
            <p:cNvCxnSpPr/>
            <p:nvPr/>
          </p:nvCxnSpPr>
          <p:spPr>
            <a:xfrm flipH="1">
              <a:off x="-577080" y="5805264"/>
              <a:ext cx="2088232" cy="6480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23120" y="5949280"/>
              <a:ext cx="576064" cy="2160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1152" y="5805264"/>
              <a:ext cx="1368152" cy="720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Shape 263"/>
          <p:cNvSpPr txBox="1"/>
          <p:nvPr/>
        </p:nvSpPr>
        <p:spPr>
          <a:xfrm>
            <a:off x="0" y="0"/>
            <a:ext cx="9144000" cy="2736304"/>
          </a:xfrm>
          <a:prstGeom prst="rect">
            <a:avLst/>
          </a:prstGeom>
          <a:noFill/>
          <a:ln w="9525" cap="flat" cmpd="sng">
            <a:solidFill>
              <a:srgbClr val="000000"/>
            </a:solidFill>
            <a:prstDash val="dot"/>
            <a:round/>
            <a:headEnd type="none" w="med" len="med"/>
            <a:tailEnd type="none" w="med" len="med"/>
          </a:ln>
        </p:spPr>
        <p:txBody>
          <a:bodyPr lIns="91425" tIns="91425" rIns="91425" bIns="91425" anchor="t" anchorCtr="0">
            <a:noAutofit/>
          </a:bodyPr>
          <a:lstStyle/>
          <a:p>
            <a:pPr lvl="0" rtl="0">
              <a:spcBef>
                <a:spcPts val="0"/>
              </a:spcBef>
              <a:buNone/>
            </a:pPr>
            <a:r>
              <a:rPr lang="en-US" sz="2800" b="1" dirty="0">
                <a:solidFill>
                  <a:schemeClr val="bg1"/>
                </a:solidFill>
              </a:rPr>
              <a:t>Back to </a:t>
            </a:r>
            <a:r>
              <a:rPr lang="en-US" sz="2800" b="1" dirty="0" err="1">
                <a:solidFill>
                  <a:schemeClr val="bg1"/>
                </a:solidFill>
              </a:rPr>
              <a:t>Highschool</a:t>
            </a:r>
            <a:r>
              <a:rPr lang="en-US" sz="2800" b="1" dirty="0">
                <a:solidFill>
                  <a:schemeClr val="bg1"/>
                </a:solidFill>
              </a:rPr>
              <a:t> → Structure of the Atom: </a:t>
            </a:r>
          </a:p>
          <a:p>
            <a:pPr lvl="0" rtl="0">
              <a:spcBef>
                <a:spcPts val="0"/>
              </a:spcBef>
              <a:buNone/>
            </a:pPr>
            <a:endParaRPr lang="en-US" sz="2400" dirty="0"/>
          </a:p>
          <a:p>
            <a:pPr lvl="0" rtl="0">
              <a:spcBef>
                <a:spcPts val="0"/>
              </a:spcBef>
              <a:buNone/>
            </a:pPr>
            <a:r>
              <a:rPr lang="en-US" sz="2400" dirty="0"/>
              <a:t> </a:t>
            </a:r>
            <a:r>
              <a:rPr lang="en-US" sz="2400" b="1" u="sng" dirty="0"/>
              <a:t>Electrons </a:t>
            </a:r>
          </a:p>
          <a:p>
            <a:pPr lvl="0" rtl="0">
              <a:spcBef>
                <a:spcPts val="0"/>
              </a:spcBef>
              <a:buNone/>
            </a:pPr>
            <a:r>
              <a:rPr lang="en-US" sz="2400" dirty="0"/>
              <a:t>→ tiny  “-” charged particles orbiting nucleus</a:t>
            </a:r>
          </a:p>
          <a:p>
            <a:pPr lvl="0" rtl="0">
              <a:spcBef>
                <a:spcPts val="0"/>
              </a:spcBef>
              <a:buNone/>
            </a:pPr>
            <a:r>
              <a:rPr lang="en-US" sz="2400" dirty="0"/>
              <a:t>→ what gives electron the charge?</a:t>
            </a:r>
          </a:p>
          <a:p>
            <a:pPr lvl="0" rtl="0">
              <a:spcBef>
                <a:spcPts val="0"/>
              </a:spcBef>
              <a:buNone/>
            </a:pPr>
            <a:r>
              <a:rPr lang="en-US" sz="2400" dirty="0"/>
              <a:t>→ An electric/magnetic “force field” - like gravitational force field </a:t>
            </a:r>
          </a:p>
          <a:p>
            <a:pPr lvl="0" rtl="0">
              <a:spcBef>
                <a:spcPts val="0"/>
              </a:spcBef>
              <a:buNone/>
            </a:pPr>
            <a:r>
              <a:rPr lang="en-US" sz="2400" dirty="0"/>
              <a:t>      but can pull and push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264"/>
          <p:cNvPicPr preferRelativeResize="0"/>
          <p:nvPr/>
        </p:nvPicPr>
        <p:blipFill>
          <a:blip r:embed="rId2">
            <a:alphaModFix/>
          </a:blip>
          <a:stretch>
            <a:fillRect/>
          </a:stretch>
        </p:blipFill>
        <p:spPr>
          <a:xfrm>
            <a:off x="5609327" y="620688"/>
            <a:ext cx="3534673" cy="3534673"/>
          </a:xfrm>
          <a:prstGeom prst="rect">
            <a:avLst/>
          </a:prstGeom>
          <a:noFill/>
          <a:ln>
            <a:noFill/>
          </a:ln>
        </p:spPr>
      </p:pic>
      <p:sp>
        <p:nvSpPr>
          <p:cNvPr id="5" name="TextBox 4"/>
          <p:cNvSpPr txBox="1"/>
          <p:nvPr/>
        </p:nvSpPr>
        <p:spPr>
          <a:xfrm>
            <a:off x="0" y="0"/>
            <a:ext cx="9144000" cy="553998"/>
          </a:xfrm>
          <a:prstGeom prst="rect">
            <a:avLst/>
          </a:prstGeom>
          <a:noFill/>
        </p:spPr>
        <p:txBody>
          <a:bodyPr wrap="square" rtlCol="0">
            <a:spAutoFit/>
          </a:bodyPr>
          <a:lstStyle/>
          <a:p>
            <a:r>
              <a:rPr lang="en-CA" sz="3000" b="1" dirty="0">
                <a:solidFill>
                  <a:schemeClr val="bg1"/>
                </a:solidFill>
                <a:latin typeface="+mj-lt"/>
              </a:rPr>
              <a:t>Electron’s Force Field</a:t>
            </a:r>
          </a:p>
        </p:txBody>
      </p:sp>
      <p:grpSp>
        <p:nvGrpSpPr>
          <p:cNvPr id="8" name="Group 7"/>
          <p:cNvGrpSpPr/>
          <p:nvPr/>
        </p:nvGrpSpPr>
        <p:grpSpPr>
          <a:xfrm>
            <a:off x="0" y="620688"/>
            <a:ext cx="5335199" cy="5832648"/>
            <a:chOff x="0" y="620688"/>
            <a:chExt cx="5335199" cy="5832648"/>
          </a:xfrm>
        </p:grpSpPr>
        <p:sp>
          <p:nvSpPr>
            <p:cNvPr id="4" name="Shape 265"/>
            <p:cNvSpPr txBox="1"/>
            <p:nvPr/>
          </p:nvSpPr>
          <p:spPr>
            <a:xfrm>
              <a:off x="0" y="620688"/>
              <a:ext cx="5335199" cy="5832648"/>
            </a:xfrm>
            <a:prstGeom prst="rect">
              <a:avLst/>
            </a:prstGeom>
            <a:noFill/>
            <a:ln>
              <a:noFill/>
            </a:ln>
          </p:spPr>
          <p:txBody>
            <a:bodyPr lIns="91425" tIns="91425" rIns="91425" bIns="91425" anchor="t" anchorCtr="0">
              <a:noAutofit/>
            </a:bodyPr>
            <a:lstStyle/>
            <a:p>
              <a:pPr lvl="0" rtl="0">
                <a:spcBef>
                  <a:spcPts val="0"/>
                </a:spcBef>
                <a:buNone/>
              </a:pPr>
              <a:r>
                <a:rPr lang="en-US" sz="2400" dirty="0"/>
                <a:t>Just like gravity </a:t>
              </a:r>
              <a:r>
                <a:rPr lang="en-US" sz="2400" dirty="0">
                  <a:sym typeface="Wingdings" pitchFamily="2" charset="2"/>
                </a:rPr>
                <a:t></a:t>
              </a:r>
              <a:r>
                <a:rPr lang="en-US" sz="2400" dirty="0"/>
                <a:t> force field </a:t>
              </a:r>
              <a:r>
                <a:rPr lang="en-US" sz="2400" u="sng" dirty="0"/>
                <a:t>increasingly weakens as you move away </a:t>
              </a:r>
              <a:r>
                <a:rPr lang="en-US" sz="2400" dirty="0"/>
                <a:t>from the electron. </a:t>
              </a:r>
            </a:p>
            <a:p>
              <a:pPr lvl="0" rtl="0">
                <a:spcBef>
                  <a:spcPts val="0"/>
                </a:spcBef>
                <a:buNone/>
              </a:pPr>
              <a:endParaRPr lang="en-US" sz="2400" dirty="0"/>
            </a:p>
            <a:p>
              <a:pPr lvl="0" rtl="0">
                <a:spcBef>
                  <a:spcPts val="0"/>
                </a:spcBef>
                <a:buNone/>
              </a:pPr>
              <a:r>
                <a:rPr lang="en-US" sz="2400" dirty="0"/>
                <a:t>Note: black field lines get farther apart as you move away/ closer as you approach Electron. </a:t>
              </a:r>
            </a:p>
            <a:p>
              <a:pPr lvl="0" rtl="0">
                <a:spcBef>
                  <a:spcPts val="0"/>
                </a:spcBef>
                <a:buNone/>
              </a:pPr>
              <a:endParaRPr lang="en-US" sz="2400" dirty="0"/>
            </a:p>
            <a:p>
              <a:pPr lvl="0" rtl="0">
                <a:spcBef>
                  <a:spcPts val="0"/>
                </a:spcBef>
                <a:buNone/>
              </a:pPr>
              <a:r>
                <a:rPr lang="en-US" sz="2400" dirty="0"/>
                <a:t>Denser the lines, stronger the electrical field around the electron. </a:t>
              </a:r>
            </a:p>
            <a:p>
              <a:pPr lvl="0" rtl="0">
                <a:spcBef>
                  <a:spcPts val="0"/>
                </a:spcBef>
                <a:buNone/>
              </a:pPr>
              <a:endParaRPr lang="en-US" sz="2400" dirty="0"/>
            </a:p>
            <a:p>
              <a:pPr lvl="0" rtl="0">
                <a:spcBef>
                  <a:spcPts val="0"/>
                </a:spcBef>
                <a:buNone/>
              </a:pPr>
              <a:endParaRPr lang="en-US" sz="2400" dirty="0"/>
            </a:p>
            <a:p>
              <a:pPr lvl="0" rtl="0">
                <a:spcBef>
                  <a:spcPts val="0"/>
                </a:spcBef>
                <a:buNone/>
              </a:pPr>
              <a:r>
                <a:rPr lang="en-US" sz="2400" dirty="0"/>
                <a:t>( as you get closer to the electron,  electric field grows stronger).</a:t>
              </a:r>
            </a:p>
            <a:p>
              <a:pPr lvl="0" rtl="0">
                <a:spcBef>
                  <a:spcPts val="0"/>
                </a:spcBef>
                <a:buNone/>
              </a:pPr>
              <a:endParaRPr sz="2400" dirty="0"/>
            </a:p>
            <a:p>
              <a:pPr lvl="0" rtl="0">
                <a:spcBef>
                  <a:spcPts val="0"/>
                </a:spcBef>
                <a:buNone/>
              </a:pPr>
              <a:endParaRPr sz="2400" dirty="0"/>
            </a:p>
            <a:p>
              <a:pPr lvl="0">
                <a:spcBef>
                  <a:spcPts val="0"/>
                </a:spcBef>
                <a:buNone/>
              </a:pPr>
              <a:endParaRPr sz="2400" dirty="0"/>
            </a:p>
          </p:txBody>
        </p:sp>
        <p:sp>
          <p:nvSpPr>
            <p:cNvPr id="7" name="Down Arrow 6"/>
            <p:cNvSpPr/>
            <p:nvPr/>
          </p:nvSpPr>
          <p:spPr>
            <a:xfrm>
              <a:off x="1907704" y="4509120"/>
              <a:ext cx="576064" cy="432048"/>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g0Ji.gif"/>
          <p:cNvPicPr>
            <a:picLocks noChangeAspect="1"/>
          </p:cNvPicPr>
          <p:nvPr/>
        </p:nvPicPr>
        <p:blipFill>
          <a:blip r:embed="rId2"/>
          <a:stretch>
            <a:fillRect/>
          </a:stretch>
        </p:blipFill>
        <p:spPr>
          <a:xfrm>
            <a:off x="5364088" y="620688"/>
            <a:ext cx="3779912" cy="3779912"/>
          </a:xfrm>
          <a:prstGeom prst="rect">
            <a:avLst/>
          </a:prstGeom>
        </p:spPr>
      </p:pic>
      <p:sp>
        <p:nvSpPr>
          <p:cNvPr id="5" name="TextBox 4"/>
          <p:cNvSpPr txBox="1"/>
          <p:nvPr/>
        </p:nvSpPr>
        <p:spPr>
          <a:xfrm>
            <a:off x="0" y="620688"/>
            <a:ext cx="5220072" cy="307777"/>
          </a:xfrm>
          <a:prstGeom prst="rect">
            <a:avLst/>
          </a:prstGeom>
          <a:noFill/>
        </p:spPr>
        <p:txBody>
          <a:bodyPr wrap="square" rtlCol="0">
            <a:spAutoFit/>
          </a:bodyPr>
          <a:lstStyle/>
          <a:p>
            <a:r>
              <a:rPr lang="en-CA" dirty="0"/>
              <a:t>(Play slide to see animation…)</a:t>
            </a:r>
          </a:p>
        </p:txBody>
      </p:sp>
      <p:sp>
        <p:nvSpPr>
          <p:cNvPr id="7" name="TextBox 6"/>
          <p:cNvSpPr txBox="1"/>
          <p:nvPr/>
        </p:nvSpPr>
        <p:spPr>
          <a:xfrm>
            <a:off x="0" y="980728"/>
            <a:ext cx="5364088" cy="4832092"/>
          </a:xfrm>
          <a:prstGeom prst="rect">
            <a:avLst/>
          </a:prstGeom>
          <a:noFill/>
        </p:spPr>
        <p:txBody>
          <a:bodyPr wrap="square" rtlCol="0">
            <a:spAutoFit/>
          </a:bodyPr>
          <a:lstStyle/>
          <a:p>
            <a:r>
              <a:rPr lang="en-CA" sz="2200" dirty="0"/>
              <a:t>Electric fields of proton &amp; electron interact in specific way while the electron stays in a specific energy level (“orbital”).</a:t>
            </a:r>
          </a:p>
          <a:p>
            <a:endParaRPr lang="en-CA" sz="2200" dirty="0"/>
          </a:p>
          <a:p>
            <a:endParaRPr lang="en-CA" sz="2200" dirty="0"/>
          </a:p>
          <a:p>
            <a:r>
              <a:rPr lang="en-CA" sz="2200" dirty="0"/>
              <a:t>Interacting fields create a type of “electrical potential” pattern.</a:t>
            </a:r>
          </a:p>
          <a:p>
            <a:endParaRPr lang="en-CA" sz="2200" dirty="0"/>
          </a:p>
          <a:p>
            <a:r>
              <a:rPr lang="en-CA" sz="2200" dirty="0"/>
              <a:t>“Electrical potential pattern” </a:t>
            </a:r>
            <a:r>
              <a:rPr lang="en-CA" sz="2200" dirty="0">
                <a:sym typeface="Wingdings" pitchFamily="2" charset="2"/>
              </a:rPr>
              <a:t> a</a:t>
            </a:r>
            <a:r>
              <a:rPr lang="en-CA" sz="2200" dirty="0"/>
              <a:t> type of “stored energy” pattern. </a:t>
            </a:r>
          </a:p>
          <a:p>
            <a:endParaRPr lang="en-CA" sz="2200" dirty="0"/>
          </a:p>
          <a:p>
            <a:r>
              <a:rPr lang="en-CA" sz="2200" dirty="0"/>
              <a:t>As long as the electron does not change its orbit, the pattern or energy state is maintained.  </a:t>
            </a:r>
          </a:p>
        </p:txBody>
      </p:sp>
      <p:pic>
        <p:nvPicPr>
          <p:cNvPr id="1026" name="Picture 2" descr="https://encrypted-tbn1.gstatic.com/images?q=tbn:ANd9GcSjOtVRU06kzluYzmmSdVNIXibVhrpjR0981sKw9pCbqQOZ5LVFUQ"/>
          <p:cNvPicPr>
            <a:picLocks noChangeAspect="1" noChangeArrowheads="1"/>
          </p:cNvPicPr>
          <p:nvPr/>
        </p:nvPicPr>
        <p:blipFill>
          <a:blip r:embed="rId3"/>
          <a:srcRect/>
          <a:stretch>
            <a:fillRect/>
          </a:stretch>
        </p:blipFill>
        <p:spPr bwMode="auto">
          <a:xfrm rot="12952846">
            <a:off x="5868144" y="4077072"/>
            <a:ext cx="2190750" cy="20955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p:nvPr/>
        </p:nvSpPr>
        <p:spPr>
          <a:xfrm>
            <a:off x="0" y="0"/>
            <a:ext cx="9144000" cy="644700"/>
          </a:xfrm>
          <a:prstGeom prst="rect">
            <a:avLst/>
          </a:prstGeom>
          <a:noFill/>
          <a:ln>
            <a:noFill/>
          </a:ln>
        </p:spPr>
        <p:txBody>
          <a:bodyPr lIns="91425" tIns="91425" rIns="91425" bIns="91425" anchor="t" anchorCtr="0">
            <a:noAutofit/>
          </a:bodyPr>
          <a:lstStyle/>
          <a:p>
            <a:pPr lvl="0">
              <a:spcBef>
                <a:spcPts val="0"/>
              </a:spcBef>
              <a:buNone/>
            </a:pPr>
            <a:r>
              <a:rPr lang="en-US" sz="2400" b="1" dirty="0">
                <a:solidFill>
                  <a:srgbClr val="F3F3F3"/>
                </a:solidFill>
              </a:rPr>
              <a:t>Electron orbiting nucleus can absorb energy</a:t>
            </a:r>
            <a:r>
              <a:rPr lang="en-US" sz="2400" b="1" dirty="0">
                <a:solidFill>
                  <a:srgbClr val="F3F3F3"/>
                </a:solidFill>
                <a:sym typeface="Wingdings" pitchFamily="2" charset="2"/>
              </a:rPr>
              <a:t> changes orbit</a:t>
            </a:r>
            <a:endParaRPr lang="en-US" sz="2400" b="1" dirty="0">
              <a:solidFill>
                <a:srgbClr val="F3F3F3"/>
              </a:solidFill>
            </a:endParaRPr>
          </a:p>
        </p:txBody>
      </p:sp>
      <p:pic>
        <p:nvPicPr>
          <p:cNvPr id="272" name="Shape 272"/>
          <p:cNvPicPr preferRelativeResize="0"/>
          <p:nvPr/>
        </p:nvPicPr>
        <p:blipFill>
          <a:blip r:embed="rId3">
            <a:alphaModFix/>
          </a:blip>
          <a:stretch>
            <a:fillRect/>
          </a:stretch>
        </p:blipFill>
        <p:spPr>
          <a:xfrm>
            <a:off x="0" y="2122550"/>
            <a:ext cx="8135325" cy="4799250"/>
          </a:xfrm>
          <a:prstGeom prst="rect">
            <a:avLst/>
          </a:prstGeom>
          <a:noFill/>
          <a:ln>
            <a:noFill/>
          </a:ln>
        </p:spPr>
      </p:pic>
      <p:sp>
        <p:nvSpPr>
          <p:cNvPr id="273" name="Shape 273"/>
          <p:cNvSpPr txBox="1"/>
          <p:nvPr/>
        </p:nvSpPr>
        <p:spPr>
          <a:xfrm>
            <a:off x="-11100" y="620688"/>
            <a:ext cx="9155100" cy="1589399"/>
          </a:xfrm>
          <a:prstGeom prst="rect">
            <a:avLst/>
          </a:prstGeom>
          <a:noFill/>
          <a:ln>
            <a:noFill/>
          </a:ln>
        </p:spPr>
        <p:txBody>
          <a:bodyPr lIns="91425" tIns="91425" rIns="91425" bIns="91425" anchor="t" anchorCtr="0">
            <a:noAutofit/>
          </a:bodyPr>
          <a:lstStyle/>
          <a:p>
            <a:pPr lvl="0">
              <a:spcBef>
                <a:spcPts val="0"/>
              </a:spcBef>
              <a:buNone/>
            </a:pPr>
            <a:r>
              <a:rPr lang="en-US" sz="2400" dirty="0"/>
              <a:t>When electron changes position around nucleus, this causes its electric field to interact differently with + force field of nucleus → changes </a:t>
            </a:r>
            <a:r>
              <a:rPr lang="en-US" sz="2400" dirty="0" err="1"/>
              <a:t>e</a:t>
            </a:r>
            <a:r>
              <a:rPr lang="en-US" dirty="0" err="1"/>
              <a:t>¯</a:t>
            </a:r>
            <a:r>
              <a:rPr lang="en-US" sz="2400" dirty="0" err="1"/>
              <a:t>’s</a:t>
            </a:r>
            <a:r>
              <a:rPr lang="en-US" sz="2400" dirty="0"/>
              <a:t> electric field → disturbance in the field is given off as oscillating electric field which also generates a matching magnetic field.</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1000" fill="hold"/>
                                        <p:tgtEl>
                                          <p:spTgt spid="271"/>
                                        </p:tgtEl>
                                        <p:attrNameLst>
                                          <p:attrName>ppt_x</p:attrName>
                                        </p:attrNameLst>
                                      </p:cBhvr>
                                      <p:tavLst>
                                        <p:tav tm="0">
                                          <p:val>
                                            <p:strVal val="0-#ppt_w/2"/>
                                          </p:val>
                                        </p:tav>
                                        <p:tav tm="100000">
                                          <p:val>
                                            <p:strVal val="#ppt_x"/>
                                          </p:val>
                                        </p:tav>
                                      </p:tavLst>
                                    </p:anim>
                                    <p:anim calcmode="lin" valueType="num">
                                      <p:cBhvr additive="base">
                                        <p:cTn id="8" dur="1000" fill="hold"/>
                                        <p:tgtEl>
                                          <p:spTgt spid="2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3"/>
                                        </p:tgtEl>
                                        <p:attrNameLst>
                                          <p:attrName>style.visibility</p:attrName>
                                        </p:attrNameLst>
                                      </p:cBhvr>
                                      <p:to>
                                        <p:strVal val="visible"/>
                                      </p:to>
                                    </p:set>
                                    <p:anim calcmode="lin" valueType="num">
                                      <p:cBhvr additive="base">
                                        <p:cTn id="13" dur="500" fill="hold"/>
                                        <p:tgtEl>
                                          <p:spTgt spid="273"/>
                                        </p:tgtEl>
                                        <p:attrNameLst>
                                          <p:attrName>ppt_x</p:attrName>
                                        </p:attrNameLst>
                                      </p:cBhvr>
                                      <p:tavLst>
                                        <p:tav tm="0">
                                          <p:val>
                                            <p:strVal val="#ppt_x"/>
                                          </p:val>
                                        </p:tav>
                                        <p:tav tm="100000">
                                          <p:val>
                                            <p:strVal val="#ppt_x"/>
                                          </p:val>
                                        </p:tav>
                                      </p:tavLst>
                                    </p:anim>
                                    <p:anim calcmode="lin" valueType="num">
                                      <p:cBhvr additive="base">
                                        <p:cTn id="14"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74"/>
          <p:cNvPicPr preferRelativeResize="0"/>
          <p:nvPr/>
        </p:nvPicPr>
        <p:blipFill>
          <a:blip r:embed="rId2">
            <a:alphaModFix/>
          </a:blip>
          <a:stretch>
            <a:fillRect/>
          </a:stretch>
        </p:blipFill>
        <p:spPr>
          <a:xfrm>
            <a:off x="1541437" y="3045062"/>
            <a:ext cx="5838825" cy="2790825"/>
          </a:xfrm>
          <a:prstGeom prst="rect">
            <a:avLst/>
          </a:prstGeom>
          <a:noFill/>
          <a:ln>
            <a:noFill/>
          </a:ln>
        </p:spPr>
      </p:pic>
      <p:sp>
        <p:nvSpPr>
          <p:cNvPr id="5" name="TextBox 4"/>
          <p:cNvSpPr txBox="1"/>
          <p:nvPr/>
        </p:nvSpPr>
        <p:spPr>
          <a:xfrm>
            <a:off x="107504" y="692696"/>
            <a:ext cx="9036496" cy="1446550"/>
          </a:xfrm>
          <a:prstGeom prst="rect">
            <a:avLst/>
          </a:prstGeom>
          <a:noFill/>
        </p:spPr>
        <p:txBody>
          <a:bodyPr wrap="square" rtlCol="0">
            <a:spAutoFit/>
          </a:bodyPr>
          <a:lstStyle/>
          <a:p>
            <a:r>
              <a:rPr lang="en-CA" sz="2200" dirty="0"/>
              <a:t>Here you can see the oscillating electric field given off by the electron (red) and the matching magnetic field that is created (blue). They are equal in strength (amplitude), wavelength and speed as they travel away from the electron. </a:t>
            </a:r>
          </a:p>
        </p:txBody>
      </p:sp>
      <p:sp>
        <p:nvSpPr>
          <p:cNvPr id="6" name="TextBox 5"/>
          <p:cNvSpPr txBox="1"/>
          <p:nvPr/>
        </p:nvSpPr>
        <p:spPr>
          <a:xfrm>
            <a:off x="0" y="5517232"/>
            <a:ext cx="5040560" cy="769441"/>
          </a:xfrm>
          <a:prstGeom prst="rect">
            <a:avLst/>
          </a:prstGeom>
          <a:noFill/>
        </p:spPr>
        <p:txBody>
          <a:bodyPr wrap="square" rtlCol="0">
            <a:spAutoFit/>
          </a:bodyPr>
          <a:lstStyle/>
          <a:p>
            <a:r>
              <a:rPr lang="en-CA" sz="2200" dirty="0"/>
              <a:t>This makes an electromagnetic wave…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idx="4294967295"/>
          </p:nvPr>
        </p:nvSpPr>
        <p:spPr>
          <a:xfrm>
            <a:off x="0" y="0"/>
            <a:ext cx="9144000" cy="56964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dirty="0">
                <a:solidFill>
                  <a:schemeClr val="lt1"/>
                </a:solidFill>
              </a:rPr>
              <a:t>Magnetic and Electric Fields Closely Related</a:t>
            </a:r>
            <a:endParaRPr lang="en-US" sz="3200" b="1" i="0" u="none" strike="noStrike" cap="none" dirty="0">
              <a:solidFill>
                <a:schemeClr val="lt1"/>
              </a:solidFill>
              <a:latin typeface="Arial"/>
              <a:ea typeface="Arial"/>
              <a:cs typeface="Arial"/>
              <a:sym typeface="Arial"/>
            </a:endParaRPr>
          </a:p>
        </p:txBody>
      </p:sp>
      <p:sp>
        <p:nvSpPr>
          <p:cNvPr id="281" name="Shape 281"/>
          <p:cNvSpPr txBox="1"/>
          <p:nvPr/>
        </p:nvSpPr>
        <p:spPr>
          <a:xfrm>
            <a:off x="0" y="620688"/>
            <a:ext cx="9324528" cy="19442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600" b="1" i="0" u="none" dirty="0" err="1">
                <a:solidFill>
                  <a:schemeClr val="dk1"/>
                </a:solidFill>
                <a:latin typeface="Arial Narrow" pitchFamily="34" charset="0"/>
                <a:sym typeface="Arial"/>
              </a:rPr>
              <a:t>Bc</a:t>
            </a:r>
            <a:r>
              <a:rPr lang="en-US" sz="2600" b="1" i="0" u="none" dirty="0">
                <a:solidFill>
                  <a:schemeClr val="dk1"/>
                </a:solidFill>
                <a:latin typeface="Arial Narrow" pitchFamily="34" charset="0"/>
                <a:sym typeface="Arial"/>
              </a:rPr>
              <a:t> of origin, </a:t>
            </a:r>
            <a:r>
              <a:rPr lang="en-US" sz="2600" b="1" i="0" u="none" dirty="0" err="1">
                <a:solidFill>
                  <a:schemeClr val="dk1"/>
                </a:solidFill>
                <a:latin typeface="Arial Narrow" pitchFamily="34" charset="0"/>
                <a:sym typeface="Arial"/>
              </a:rPr>
              <a:t>Mag</a:t>
            </a:r>
            <a:r>
              <a:rPr lang="en-US" sz="2600" b="1" i="0" u="none" dirty="0">
                <a:solidFill>
                  <a:schemeClr val="dk1"/>
                </a:solidFill>
                <a:latin typeface="Arial Narrow" pitchFamily="34" charset="0"/>
                <a:sym typeface="Arial"/>
              </a:rPr>
              <a:t> </a:t>
            </a:r>
            <a:r>
              <a:rPr lang="en-US" sz="2600" b="1" dirty="0">
                <a:solidFill>
                  <a:schemeClr val="dk1"/>
                </a:solidFill>
                <a:latin typeface="Arial Narrow" pitchFamily="34" charset="0"/>
              </a:rPr>
              <a:t>&amp;</a:t>
            </a:r>
            <a:r>
              <a:rPr lang="en-US" sz="2600" b="1" i="0" u="none" dirty="0">
                <a:solidFill>
                  <a:schemeClr val="dk1"/>
                </a:solidFill>
                <a:latin typeface="Arial Narrow" pitchFamily="34" charset="0"/>
                <a:sym typeface="Arial"/>
              </a:rPr>
              <a:t> </a:t>
            </a:r>
            <a:r>
              <a:rPr lang="en-US" sz="2600" b="1" dirty="0">
                <a:solidFill>
                  <a:schemeClr val="dk1"/>
                </a:solidFill>
                <a:latin typeface="Arial Narrow" pitchFamily="34" charset="0"/>
              </a:rPr>
              <a:t>E</a:t>
            </a:r>
            <a:r>
              <a:rPr lang="en-US" sz="2600" b="1" i="0" u="none" dirty="0">
                <a:solidFill>
                  <a:schemeClr val="dk1"/>
                </a:solidFill>
                <a:latin typeface="Arial Narrow" pitchFamily="34" charset="0"/>
                <a:sym typeface="Arial"/>
              </a:rPr>
              <a:t>lect fields are </a:t>
            </a:r>
            <a:r>
              <a:rPr lang="en-US" sz="2600" b="1" dirty="0">
                <a:solidFill>
                  <a:schemeClr val="dk1"/>
                </a:solidFill>
                <a:latin typeface="Arial Narrow" pitchFamily="34" charset="0"/>
              </a:rPr>
              <a:t>always</a:t>
            </a:r>
            <a:r>
              <a:rPr lang="en-US" sz="2600" b="1" i="0" u="none" dirty="0">
                <a:solidFill>
                  <a:schemeClr val="dk1"/>
                </a:solidFill>
                <a:latin typeface="Arial Narrow" pitchFamily="34" charset="0"/>
                <a:sym typeface="Arial"/>
              </a:rPr>
              <a:t> </a:t>
            </a:r>
            <a:r>
              <a:rPr lang="en-US" sz="2600" b="1" dirty="0">
                <a:solidFill>
                  <a:schemeClr val="dk1"/>
                </a:solidFill>
                <a:latin typeface="Arial Narrow" pitchFamily="34" charset="0"/>
              </a:rPr>
              <a:t>connected with </a:t>
            </a:r>
            <a:r>
              <a:rPr lang="en-US" sz="2600" b="1" dirty="0" err="1">
                <a:solidFill>
                  <a:schemeClr val="dk1"/>
                </a:solidFill>
                <a:latin typeface="Arial Narrow" pitchFamily="34" charset="0"/>
              </a:rPr>
              <a:t>eachother</a:t>
            </a:r>
            <a:r>
              <a:rPr lang="en-US" sz="2600" b="1" dirty="0">
                <a:solidFill>
                  <a:schemeClr val="dk1"/>
                </a:solidFill>
                <a:latin typeface="Arial Narrow" pitchFamily="34" charset="0"/>
              </a:rPr>
              <a:t>…</a:t>
            </a:r>
          </a:p>
          <a:p>
            <a:pPr marL="0" marR="0" lvl="0" indent="0" algn="l" rtl="0">
              <a:lnSpc>
                <a:spcPct val="100000"/>
              </a:lnSpc>
              <a:spcBef>
                <a:spcPts val="0"/>
              </a:spcBef>
              <a:spcAft>
                <a:spcPts val="0"/>
              </a:spcAft>
              <a:buClr>
                <a:schemeClr val="dk1"/>
              </a:buClr>
              <a:buSzPct val="25000"/>
              <a:buFont typeface="Arial"/>
              <a:buNone/>
            </a:pPr>
            <a:r>
              <a:rPr lang="en-US" sz="2600" b="1" dirty="0">
                <a:solidFill>
                  <a:schemeClr val="dk1"/>
                </a:solidFill>
                <a:latin typeface="Arial Narrow" pitchFamily="34" charset="0"/>
              </a:rPr>
              <a:t>See evidence for this not </a:t>
            </a:r>
            <a:r>
              <a:rPr lang="en-US" sz="2600" b="1" i="0" u="none" dirty="0">
                <a:solidFill>
                  <a:schemeClr val="dk1"/>
                </a:solidFill>
                <a:latin typeface="Arial Narrow" pitchFamily="34" charset="0"/>
                <a:sym typeface="Arial"/>
              </a:rPr>
              <a:t>only w electrons but in many commonly </a:t>
            </a:r>
          </a:p>
          <a:p>
            <a:pPr marL="0" marR="0" lvl="0" indent="0" algn="l" rtl="0">
              <a:lnSpc>
                <a:spcPct val="100000"/>
              </a:lnSpc>
              <a:spcBef>
                <a:spcPts val="0"/>
              </a:spcBef>
              <a:spcAft>
                <a:spcPts val="0"/>
              </a:spcAft>
              <a:buClr>
                <a:schemeClr val="dk1"/>
              </a:buClr>
              <a:buSzPct val="25000"/>
              <a:buFont typeface="Arial"/>
              <a:buNone/>
            </a:pPr>
            <a:r>
              <a:rPr lang="en-US" sz="2600" b="1" dirty="0">
                <a:solidFill>
                  <a:schemeClr val="dk1"/>
                </a:solidFill>
                <a:latin typeface="Arial Narrow" pitchFamily="34" charset="0"/>
              </a:rPr>
              <a:t>  </a:t>
            </a:r>
            <a:r>
              <a:rPr lang="en-US" sz="2600" b="1" i="0" u="none" dirty="0">
                <a:solidFill>
                  <a:schemeClr val="dk1"/>
                </a:solidFill>
                <a:latin typeface="Arial Narrow" pitchFamily="34" charset="0"/>
                <a:sym typeface="Arial"/>
              </a:rPr>
              <a:t>seen phenomena:</a:t>
            </a:r>
          </a:p>
        </p:txBody>
      </p:sp>
      <p:sp>
        <p:nvSpPr>
          <p:cNvPr id="282" name="Shape 282"/>
          <p:cNvSpPr txBox="1"/>
          <p:nvPr/>
        </p:nvSpPr>
        <p:spPr>
          <a:xfrm>
            <a:off x="0" y="1844824"/>
            <a:ext cx="9144000" cy="2654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0" u="none" dirty="0" err="1">
                <a:solidFill>
                  <a:schemeClr val="dk1"/>
                </a:solidFill>
                <a:latin typeface="Arial Narrow" pitchFamily="34" charset="0"/>
                <a:sym typeface="Arial"/>
              </a:rPr>
              <a:t>Eg</a:t>
            </a:r>
            <a:r>
              <a:rPr lang="en-US" sz="2400" i="0" u="none" dirty="0">
                <a:solidFill>
                  <a:schemeClr val="dk1"/>
                </a:solidFill>
                <a:latin typeface="Arial Narrow" pitchFamily="34" charset="0"/>
                <a:sym typeface="Arial"/>
              </a:rPr>
              <a:t>. A magnetic field, such as the Earth’s shown here, exerts a force on a moving charged particles (such as </a:t>
            </a:r>
          </a:p>
          <a:p>
            <a:pPr marL="0" marR="0" lvl="0" indent="0" algn="l" rtl="0">
              <a:lnSpc>
                <a:spcPct val="100000"/>
              </a:lnSpc>
              <a:spcBef>
                <a:spcPts val="0"/>
              </a:spcBef>
              <a:spcAft>
                <a:spcPts val="0"/>
              </a:spcAft>
              <a:buClr>
                <a:schemeClr val="dk1"/>
              </a:buClr>
              <a:buSzPct val="25000"/>
              <a:buFont typeface="Arial"/>
              <a:buNone/>
            </a:pPr>
            <a:r>
              <a:rPr lang="en-US" sz="2400" i="0" u="none" dirty="0">
                <a:solidFill>
                  <a:schemeClr val="dk1"/>
                </a:solidFill>
                <a:latin typeface="Arial Narrow" pitchFamily="34" charset="0"/>
                <a:sym typeface="Arial"/>
              </a:rPr>
              <a:t>those thrown out by the sun in its </a:t>
            </a:r>
          </a:p>
          <a:p>
            <a:pPr marL="0" marR="0" lvl="0" indent="0" algn="l" rtl="0">
              <a:lnSpc>
                <a:spcPct val="100000"/>
              </a:lnSpc>
              <a:spcBef>
                <a:spcPts val="0"/>
              </a:spcBef>
              <a:spcAft>
                <a:spcPts val="0"/>
              </a:spcAft>
              <a:buClr>
                <a:schemeClr val="dk1"/>
              </a:buClr>
              <a:buSzPct val="25000"/>
              <a:buFont typeface="Arial"/>
              <a:buNone/>
            </a:pPr>
            <a:r>
              <a:rPr lang="en-US" sz="2400" i="0" u="none" dirty="0">
                <a:solidFill>
                  <a:schemeClr val="dk1"/>
                </a:solidFill>
                <a:latin typeface="Arial Narrow" pitchFamily="34" charset="0"/>
                <a:sym typeface="Arial"/>
              </a:rPr>
              <a:t>solar wind. Those electrically charged</a:t>
            </a:r>
          </a:p>
          <a:p>
            <a:pPr marL="0" marR="0" lvl="0" indent="0" algn="l" rtl="0">
              <a:lnSpc>
                <a:spcPct val="100000"/>
              </a:lnSpc>
              <a:spcBef>
                <a:spcPts val="0"/>
              </a:spcBef>
              <a:spcAft>
                <a:spcPts val="0"/>
              </a:spcAft>
              <a:buClr>
                <a:schemeClr val="dk1"/>
              </a:buClr>
              <a:buSzPct val="25000"/>
              <a:buFont typeface="Arial"/>
              <a:buNone/>
            </a:pPr>
            <a:r>
              <a:rPr lang="en-US" sz="2400" i="0" u="none" dirty="0">
                <a:solidFill>
                  <a:schemeClr val="dk1"/>
                </a:solidFill>
                <a:latin typeface="Arial Narrow" pitchFamily="34" charset="0"/>
                <a:sym typeface="Arial"/>
              </a:rPr>
              <a:t>particles close to the earth are pulled </a:t>
            </a:r>
          </a:p>
          <a:p>
            <a:pPr marL="0" marR="0" lvl="0" indent="0" algn="l" rtl="0">
              <a:lnSpc>
                <a:spcPct val="100000"/>
              </a:lnSpc>
              <a:spcBef>
                <a:spcPts val="0"/>
              </a:spcBef>
              <a:spcAft>
                <a:spcPts val="0"/>
              </a:spcAft>
              <a:buClr>
                <a:schemeClr val="dk1"/>
              </a:buClr>
              <a:buSzPct val="25000"/>
              <a:buFont typeface="Arial"/>
              <a:buNone/>
            </a:pPr>
            <a:r>
              <a:rPr lang="en-US" sz="2400" i="0" u="none" dirty="0">
                <a:solidFill>
                  <a:schemeClr val="dk1"/>
                </a:solidFill>
                <a:latin typeface="Arial Narrow" pitchFamily="34" charset="0"/>
                <a:sym typeface="Arial"/>
              </a:rPr>
              <a:t>in, slam into upper atmosphere and </a:t>
            </a:r>
          </a:p>
          <a:p>
            <a:pPr marL="0" marR="0" lvl="0" indent="0" algn="l" rtl="0">
              <a:lnSpc>
                <a:spcPct val="100000"/>
              </a:lnSpc>
              <a:spcBef>
                <a:spcPts val="0"/>
              </a:spcBef>
              <a:spcAft>
                <a:spcPts val="0"/>
              </a:spcAft>
              <a:buClr>
                <a:schemeClr val="dk1"/>
              </a:buClr>
              <a:buSzPct val="25000"/>
              <a:buFont typeface="Arial"/>
              <a:buNone/>
            </a:pPr>
            <a:r>
              <a:rPr lang="en-US" sz="2400" i="0" u="none" dirty="0">
                <a:solidFill>
                  <a:schemeClr val="dk1"/>
                </a:solidFill>
                <a:latin typeface="Arial Narrow" pitchFamily="34" charset="0"/>
                <a:sym typeface="Arial"/>
              </a:rPr>
              <a:t>cause </a:t>
            </a:r>
            <a:r>
              <a:rPr lang="en-US" sz="2400" dirty="0" err="1">
                <a:solidFill>
                  <a:schemeClr val="dk1"/>
                </a:solidFill>
                <a:latin typeface="Arial Narrow" pitchFamily="34" charset="0"/>
              </a:rPr>
              <a:t>a</a:t>
            </a:r>
            <a:r>
              <a:rPr lang="en-US" sz="2400" i="0" u="none" dirty="0" err="1">
                <a:solidFill>
                  <a:schemeClr val="dk1"/>
                </a:solidFill>
                <a:latin typeface="Arial Narrow" pitchFamily="34" charset="0"/>
                <a:sym typeface="Arial"/>
              </a:rPr>
              <a:t>urorae</a:t>
            </a:r>
            <a:r>
              <a:rPr lang="en-US" sz="2400" i="0" u="none" dirty="0">
                <a:solidFill>
                  <a:schemeClr val="dk1"/>
                </a:solidFill>
                <a:latin typeface="Arial Narrow" pitchFamily="34" charset="0"/>
                <a:sym typeface="Arial"/>
              </a:rPr>
              <a:t> (northern/southern</a:t>
            </a:r>
          </a:p>
          <a:p>
            <a:pPr marL="0" marR="0" lvl="0" indent="0" algn="l" rtl="0">
              <a:lnSpc>
                <a:spcPct val="100000"/>
              </a:lnSpc>
              <a:spcBef>
                <a:spcPts val="0"/>
              </a:spcBef>
              <a:spcAft>
                <a:spcPts val="0"/>
              </a:spcAft>
              <a:buClr>
                <a:schemeClr val="dk1"/>
              </a:buClr>
              <a:buSzPct val="25000"/>
              <a:buFont typeface="Arial"/>
              <a:buNone/>
            </a:pPr>
            <a:r>
              <a:rPr lang="en-US" sz="2400" dirty="0">
                <a:solidFill>
                  <a:schemeClr val="dk1"/>
                </a:solidFill>
                <a:latin typeface="Arial Narrow" pitchFamily="34" charset="0"/>
              </a:rPr>
              <a:t>lights).</a:t>
            </a:r>
            <a:r>
              <a:rPr lang="en-US" sz="2400" i="0" u="none" dirty="0">
                <a:solidFill>
                  <a:schemeClr val="dk1"/>
                </a:solidFill>
                <a:latin typeface="Arial Narrow" pitchFamily="34" charset="0"/>
                <a:sym typeface="Arial"/>
              </a:rPr>
              <a:t> </a:t>
            </a:r>
          </a:p>
        </p:txBody>
      </p:sp>
      <p:pic>
        <p:nvPicPr>
          <p:cNvPr id="283" name="Shape 283"/>
          <p:cNvPicPr preferRelativeResize="0"/>
          <p:nvPr/>
        </p:nvPicPr>
        <p:blipFill rotWithShape="1">
          <a:blip r:embed="rId3" cstate="print">
            <a:alphaModFix/>
          </a:blip>
          <a:srcRect b="3026"/>
          <a:stretch/>
        </p:blipFill>
        <p:spPr>
          <a:xfrm>
            <a:off x="4355976" y="2276872"/>
            <a:ext cx="4788024" cy="4445893"/>
          </a:xfrm>
          <a:prstGeom prst="rect">
            <a:avLst/>
          </a:prstGeom>
          <a:noFill/>
          <a:ln>
            <a:noFill/>
          </a:ln>
        </p:spPr>
      </p:pic>
      <p:pic>
        <p:nvPicPr>
          <p:cNvPr id="284" name="Shape 284"/>
          <p:cNvPicPr preferRelativeResize="0"/>
          <p:nvPr/>
        </p:nvPicPr>
        <p:blipFill>
          <a:blip r:embed="rId4" cstate="print">
            <a:alphaModFix/>
          </a:blip>
          <a:stretch>
            <a:fillRect/>
          </a:stretch>
        </p:blipFill>
        <p:spPr>
          <a:xfrm>
            <a:off x="53275" y="4857275"/>
            <a:ext cx="3572724" cy="20007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rot="5400000">
            <a:off x="7546787" y="5260789"/>
            <a:ext cx="1696242" cy="1498183"/>
            <a:chOff x="7308303" y="5402521"/>
            <a:chExt cx="1835694" cy="1498183"/>
          </a:xfrm>
        </p:grpSpPr>
        <p:pic>
          <p:nvPicPr>
            <p:cNvPr id="2050" name="Picture 2"/>
            <p:cNvPicPr>
              <a:picLocks noChangeAspect="1" noChangeArrowheads="1"/>
            </p:cNvPicPr>
            <p:nvPr/>
          </p:nvPicPr>
          <p:blipFill>
            <a:blip r:embed="rId2"/>
            <a:srcRect/>
            <a:stretch>
              <a:fillRect/>
            </a:stretch>
          </p:blipFill>
          <p:spPr bwMode="auto">
            <a:xfrm rot="5400000">
              <a:off x="7477058" y="5233766"/>
              <a:ext cx="1498183" cy="183569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308304" y="6100440"/>
              <a:ext cx="945331" cy="75756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rot="18433358">
              <a:off x="7596336" y="5517232"/>
              <a:ext cx="454545" cy="397520"/>
            </a:xfrm>
            <a:prstGeom prst="rect">
              <a:avLst/>
            </a:prstGeom>
            <a:noFill/>
            <a:ln w="9525">
              <a:noFill/>
              <a:miter lim="800000"/>
              <a:headEnd/>
              <a:tailEnd/>
            </a:ln>
            <a:effectLst/>
          </p:spPr>
        </p:pic>
      </p:grpSp>
      <p:grpSp>
        <p:nvGrpSpPr>
          <p:cNvPr id="11" name="Group 10"/>
          <p:cNvGrpSpPr/>
          <p:nvPr/>
        </p:nvGrpSpPr>
        <p:grpSpPr>
          <a:xfrm>
            <a:off x="0" y="5703838"/>
            <a:ext cx="7452320" cy="1154162"/>
            <a:chOff x="0" y="5805264"/>
            <a:chExt cx="7452320" cy="1154162"/>
          </a:xfrm>
        </p:grpSpPr>
        <p:sp>
          <p:nvSpPr>
            <p:cNvPr id="5" name="TextBox 4"/>
            <p:cNvSpPr txBox="1"/>
            <p:nvPr/>
          </p:nvSpPr>
          <p:spPr>
            <a:xfrm>
              <a:off x="0" y="5805264"/>
              <a:ext cx="7452320" cy="1154162"/>
            </a:xfrm>
            <a:prstGeom prst="rect">
              <a:avLst/>
            </a:prstGeom>
            <a:noFill/>
          </p:spPr>
          <p:txBody>
            <a:bodyPr wrap="square" rtlCol="0">
              <a:spAutoFit/>
            </a:bodyPr>
            <a:lstStyle/>
            <a:p>
              <a:r>
                <a:rPr lang="en-CA" sz="2300" dirty="0">
                  <a:solidFill>
                    <a:srgbClr val="0000FF"/>
                  </a:solidFill>
                  <a:latin typeface="Arial Narrow" pitchFamily="34" charset="0"/>
                </a:rPr>
                <a:t>All forms EM radiation generated by processes </a:t>
              </a:r>
              <a:r>
                <a:rPr lang="en-CA" sz="2300">
                  <a:solidFill>
                    <a:srgbClr val="0000FF"/>
                  </a:solidFill>
                  <a:latin typeface="Arial Narrow" pitchFamily="34" charset="0"/>
                </a:rPr>
                <a:t>@ __________ </a:t>
              </a:r>
              <a:r>
                <a:rPr lang="en-CA" sz="2300" dirty="0">
                  <a:solidFill>
                    <a:srgbClr val="0000FF"/>
                  </a:solidFill>
                  <a:latin typeface="Arial Narrow" pitchFamily="34" charset="0"/>
                </a:rPr>
                <a:t>level </a:t>
              </a:r>
            </a:p>
            <a:p>
              <a:r>
                <a:rPr lang="en-CA" sz="2300" dirty="0">
                  <a:latin typeface="Arial Narrow" pitchFamily="34" charset="0"/>
                </a:rPr>
                <a:t>i.e.- </a:t>
              </a:r>
              <a:r>
                <a:rPr lang="en-CA" sz="2300" dirty="0" err="1">
                  <a:latin typeface="Arial Narrow" pitchFamily="34" charset="0"/>
                </a:rPr>
                <a:t>chgs</a:t>
              </a:r>
              <a:r>
                <a:rPr lang="en-CA" sz="2300" dirty="0">
                  <a:latin typeface="Arial Narrow" pitchFamily="34" charset="0"/>
                </a:rPr>
                <a:t> in way parts of </a:t>
              </a:r>
              <a:r>
                <a:rPr lang="en-CA" sz="2300">
                  <a:latin typeface="Arial Narrow" pitchFamily="34" charset="0"/>
                </a:rPr>
                <a:t>atom ________ </a:t>
              </a:r>
              <a:r>
                <a:rPr lang="en-CA" sz="2300" dirty="0">
                  <a:latin typeface="Arial Narrow" pitchFamily="34" charset="0"/>
                </a:rPr>
                <a:t>&amp; move.        to understand </a:t>
              </a:r>
            </a:p>
            <a:p>
              <a:r>
                <a:rPr lang="en-CA" sz="2300" dirty="0">
                  <a:latin typeface="Arial Narrow" pitchFamily="34" charset="0"/>
                </a:rPr>
                <a:t>       what EM tells us </a:t>
              </a:r>
              <a:r>
                <a:rPr lang="en-CA" sz="2300" dirty="0" err="1">
                  <a:latin typeface="Arial Narrow" pitchFamily="34" charset="0"/>
                </a:rPr>
                <a:t>abt</a:t>
              </a:r>
              <a:r>
                <a:rPr lang="en-CA" sz="2300" dirty="0">
                  <a:latin typeface="Arial Narrow" pitchFamily="34" charset="0"/>
                </a:rPr>
                <a:t> planets/stars, </a:t>
              </a:r>
              <a:r>
                <a:rPr lang="en-CA" sz="2300" dirty="0" err="1">
                  <a:latin typeface="Arial Narrow" pitchFamily="34" charset="0"/>
                </a:rPr>
                <a:t>mst</a:t>
              </a:r>
              <a:r>
                <a:rPr lang="en-CA" sz="2300" dirty="0">
                  <a:latin typeface="Arial Narrow" pitchFamily="34" charset="0"/>
                </a:rPr>
                <a:t> look </a:t>
              </a:r>
              <a:r>
                <a:rPr lang="en-CA" sz="2300">
                  <a:latin typeface="Arial Narrow" pitchFamily="34" charset="0"/>
                </a:rPr>
                <a:t>how _______ </a:t>
              </a:r>
              <a:r>
                <a:rPr lang="en-CA" sz="2300" dirty="0">
                  <a:latin typeface="Arial Narrow" pitchFamily="34" charset="0"/>
                </a:rPr>
                <a:t>work.</a:t>
              </a:r>
            </a:p>
          </p:txBody>
        </p:sp>
        <p:pic>
          <p:nvPicPr>
            <p:cNvPr id="2054" name="Picture 6" descr="Related image"/>
            <p:cNvPicPr>
              <a:picLocks noChangeAspect="1" noChangeArrowheads="1"/>
            </p:cNvPicPr>
            <p:nvPr/>
          </p:nvPicPr>
          <p:blipFill>
            <a:blip r:embed="rId5"/>
            <a:srcRect/>
            <a:stretch>
              <a:fillRect/>
            </a:stretch>
          </p:blipFill>
          <p:spPr bwMode="auto">
            <a:xfrm>
              <a:off x="5580112" y="6266730"/>
              <a:ext cx="231677" cy="231677"/>
            </a:xfrm>
            <a:prstGeom prst="rect">
              <a:avLst/>
            </a:prstGeom>
            <a:noFill/>
          </p:spPr>
        </p:pic>
      </p:grpSp>
      <p:grpSp>
        <p:nvGrpSpPr>
          <p:cNvPr id="25" name="Group 24"/>
          <p:cNvGrpSpPr/>
          <p:nvPr/>
        </p:nvGrpSpPr>
        <p:grpSpPr>
          <a:xfrm>
            <a:off x="0" y="0"/>
            <a:ext cx="9144000" cy="5085184"/>
            <a:chOff x="0" y="0"/>
            <a:chExt cx="9144000" cy="5085184"/>
          </a:xfrm>
        </p:grpSpPr>
        <p:sp>
          <p:nvSpPr>
            <p:cNvPr id="6" name="Shape 109"/>
            <p:cNvSpPr txBox="1"/>
            <p:nvPr/>
          </p:nvSpPr>
          <p:spPr>
            <a:xfrm>
              <a:off x="0" y="0"/>
              <a:ext cx="9144000" cy="5085184"/>
            </a:xfrm>
            <a:prstGeom prst="rect">
              <a:avLst/>
            </a:prstGeom>
            <a:solidFill>
              <a:schemeClr val="bg1"/>
            </a:solidFill>
            <a:ln>
              <a:noFill/>
            </a:ln>
          </p:spPr>
          <p:txBody>
            <a:bodyPr lIns="91425" tIns="91425" rIns="91425" bIns="91425" anchor="t" anchorCtr="0">
              <a:noAutofit/>
            </a:bodyPr>
            <a:lstStyle/>
            <a:p>
              <a:pPr lvl="0" rtl="0">
                <a:spcBef>
                  <a:spcPts val="0"/>
                </a:spcBef>
                <a:buFontTx/>
                <a:buChar char="-"/>
              </a:pPr>
              <a:r>
                <a:rPr lang="en-US" sz="2300">
                  <a:latin typeface="Arial Narrow" pitchFamily="34" charset="0"/>
                </a:rPr>
                <a:t>Over centuries, scientists learned tht </a:t>
              </a:r>
            </a:p>
            <a:p>
              <a:pPr lvl="0" rtl="0">
                <a:spcBef>
                  <a:spcPts val="0"/>
                </a:spcBef>
              </a:pPr>
              <a:r>
                <a:rPr lang="en-US" sz="2300">
                  <a:latin typeface="Arial Narrow" pitchFamily="34" charset="0"/>
                </a:rPr>
                <a:t>  laws of ___________ discovered in </a:t>
              </a:r>
            </a:p>
            <a:p>
              <a:pPr lvl="0" rtl="0">
                <a:spcBef>
                  <a:spcPts val="0"/>
                </a:spcBef>
              </a:pPr>
              <a:r>
                <a:rPr lang="en-US" sz="2300">
                  <a:latin typeface="Arial Narrow" pitchFamily="34" charset="0"/>
                </a:rPr>
                <a:t>  daily phenomena here on E apply </a:t>
              </a:r>
            </a:p>
            <a:p>
              <a:pPr lvl="0" rtl="0">
                <a:spcBef>
                  <a:spcPts val="0"/>
                </a:spcBef>
              </a:pPr>
              <a:r>
                <a:rPr lang="en-US" sz="2300" spc="-40">
                  <a:latin typeface="Arial Narrow" pitchFamily="34" charset="0"/>
                </a:rPr>
                <a:t>  across lrgr/smllr ________(here &amp; in space)</a:t>
              </a:r>
            </a:p>
            <a:p>
              <a:pPr lvl="0" rtl="0">
                <a:spcBef>
                  <a:spcPts val="0"/>
                </a:spcBef>
              </a:pPr>
              <a:endParaRPr lang="en-US" sz="800" spc="-30">
                <a:latin typeface="Arial Narrow" pitchFamily="34" charset="0"/>
              </a:endParaRPr>
            </a:p>
            <a:p>
              <a:pPr lvl="0" rtl="0">
                <a:spcBef>
                  <a:spcPts val="0"/>
                </a:spcBef>
              </a:pPr>
              <a:r>
                <a:rPr lang="en-US" sz="2300">
                  <a:latin typeface="Arial Narrow" pitchFamily="34" charset="0"/>
                </a:rPr>
                <a:t>     Use laws learned </a:t>
              </a:r>
              <a:r>
                <a:rPr lang="en-US" sz="2300" dirty="0">
                  <a:latin typeface="Arial Narrow" pitchFamily="34" charset="0"/>
                </a:rPr>
                <a:t>hr on E to </a:t>
              </a:r>
            </a:p>
            <a:p>
              <a:pPr lvl="0" rtl="0">
                <a:spcBef>
                  <a:spcPts val="0"/>
                </a:spcBef>
              </a:pPr>
              <a:r>
                <a:rPr lang="en-US" sz="2300" dirty="0">
                  <a:latin typeface="Arial Narrow" pitchFamily="34" charset="0"/>
                </a:rPr>
                <a:t>  interpret the light </a:t>
              </a:r>
              <a:r>
                <a:rPr lang="en-US" sz="2300">
                  <a:latin typeface="Arial Narrow" pitchFamily="34" charset="0"/>
                </a:rPr>
                <a:t>&amp; other </a:t>
              </a:r>
              <a:r>
                <a:rPr lang="en-US" sz="2300" dirty="0">
                  <a:latin typeface="Arial Narrow" pitchFamily="34" charset="0"/>
                </a:rPr>
                <a:t>types </a:t>
              </a:r>
              <a:r>
                <a:rPr lang="en-US" sz="2300">
                  <a:latin typeface="Arial Narrow" pitchFamily="34" charset="0"/>
                </a:rPr>
                <a:t>of  </a:t>
              </a:r>
              <a:endParaRPr lang="en-US" sz="2300" dirty="0">
                <a:latin typeface="Arial Narrow" pitchFamily="34" charset="0"/>
              </a:endParaRPr>
            </a:p>
            <a:p>
              <a:pPr lvl="0" rtl="0">
                <a:spcBef>
                  <a:spcPts val="0"/>
                </a:spcBef>
              </a:pPr>
              <a:r>
                <a:rPr lang="en-US" sz="2300" b="1">
                  <a:solidFill>
                    <a:srgbClr val="980000"/>
                  </a:solidFill>
                  <a:latin typeface="Arial Narrow" pitchFamily="34" charset="0"/>
                </a:rPr>
                <a:t>  </a:t>
              </a:r>
              <a:r>
                <a:rPr lang="en-US" sz="2300" b="1" u="sng">
                  <a:solidFill>
                    <a:srgbClr val="980000"/>
                  </a:solidFill>
                  <a:latin typeface="Arial Narrow" pitchFamily="34" charset="0"/>
                </a:rPr>
                <a:t>_______________________</a:t>
              </a:r>
              <a:r>
                <a:rPr lang="en-US" sz="2300">
                  <a:latin typeface="Arial Narrow" pitchFamily="34" charset="0"/>
                </a:rPr>
                <a:t> </a:t>
              </a:r>
              <a:r>
                <a:rPr lang="en-US" sz="2300" dirty="0">
                  <a:latin typeface="Arial Narrow" pitchFamily="34" charset="0"/>
                </a:rPr>
                <a:t>given </a:t>
              </a:r>
              <a:r>
                <a:rPr lang="en-US" sz="2300">
                  <a:latin typeface="Arial Narrow" pitchFamily="34" charset="0"/>
                </a:rPr>
                <a:t>off </a:t>
              </a:r>
            </a:p>
            <a:p>
              <a:pPr lvl="0" rtl="0">
                <a:spcBef>
                  <a:spcPts val="0"/>
                </a:spcBef>
              </a:pPr>
              <a:r>
                <a:rPr lang="en-US" sz="2300">
                  <a:latin typeface="Arial Narrow" pitchFamily="34" charset="0"/>
                </a:rPr>
                <a:t>   by these </a:t>
              </a:r>
              <a:r>
                <a:rPr lang="en-US" sz="2300" dirty="0">
                  <a:latin typeface="Arial Narrow" pitchFamily="34" charset="0"/>
                </a:rPr>
                <a:t>objects </a:t>
              </a:r>
            </a:p>
            <a:p>
              <a:pPr lvl="0" rtl="0">
                <a:spcBef>
                  <a:spcPts val="0"/>
                </a:spcBef>
              </a:pPr>
              <a:endParaRPr lang="en-US" sz="500" dirty="0">
                <a:latin typeface="Arial Narrow" pitchFamily="34" charset="0"/>
              </a:endParaRPr>
            </a:p>
            <a:p>
              <a:pPr lvl="0">
                <a:spcBef>
                  <a:spcPts val="0"/>
                </a:spcBef>
                <a:buNone/>
              </a:pPr>
              <a:endParaRPr lang="en-US" sz="2300" dirty="0"/>
            </a:p>
            <a:p>
              <a:pPr lvl="0">
                <a:spcBef>
                  <a:spcPts val="0"/>
                </a:spcBef>
                <a:buNone/>
              </a:pPr>
              <a:endParaRPr lang="en-US" sz="2300" dirty="0"/>
            </a:p>
          </p:txBody>
        </p:sp>
        <p:pic>
          <p:nvPicPr>
            <p:cNvPr id="54274" name="Picture 2" descr="Image result for therefore symbol svg"/>
            <p:cNvPicPr>
              <a:picLocks noChangeAspect="1" noChangeArrowheads="1"/>
            </p:cNvPicPr>
            <p:nvPr/>
          </p:nvPicPr>
          <p:blipFill>
            <a:blip r:embed="rId6"/>
            <a:srcRect/>
            <a:stretch>
              <a:fillRect/>
            </a:stretch>
          </p:blipFill>
          <p:spPr bwMode="auto">
            <a:xfrm>
              <a:off x="179512" y="1700808"/>
              <a:ext cx="186482" cy="186482"/>
            </a:xfrm>
            <a:prstGeom prst="rect">
              <a:avLst/>
            </a:prstGeom>
            <a:noFill/>
          </p:spPr>
        </p:pic>
      </p:grpSp>
      <p:pic>
        <p:nvPicPr>
          <p:cNvPr id="54285" name="Picture 13" descr="Image result for historical experiment"/>
          <p:cNvPicPr>
            <a:picLocks noChangeAspect="1" noChangeArrowheads="1"/>
          </p:cNvPicPr>
          <p:nvPr/>
        </p:nvPicPr>
        <p:blipFill>
          <a:blip r:embed="rId7"/>
          <a:srcRect/>
          <a:stretch>
            <a:fillRect/>
          </a:stretch>
        </p:blipFill>
        <p:spPr bwMode="auto">
          <a:xfrm>
            <a:off x="7452320" y="0"/>
            <a:ext cx="1849806" cy="2132856"/>
          </a:xfrm>
          <a:prstGeom prst="rect">
            <a:avLst/>
          </a:prstGeom>
          <a:noFill/>
        </p:spPr>
      </p:pic>
      <p:sp>
        <p:nvSpPr>
          <p:cNvPr id="13" name="Rectangle 12"/>
          <p:cNvSpPr/>
          <p:nvPr/>
        </p:nvSpPr>
        <p:spPr>
          <a:xfrm>
            <a:off x="3635896" y="3645024"/>
            <a:ext cx="5508104" cy="1810752"/>
          </a:xfrm>
          <a:prstGeom prst="rect">
            <a:avLst/>
          </a:prstGeom>
        </p:spPr>
        <p:txBody>
          <a:bodyPr wrap="square">
            <a:spAutoFit/>
          </a:bodyPr>
          <a:lstStyle/>
          <a:p>
            <a:pPr lvl="0">
              <a:lnSpc>
                <a:spcPts val="2600"/>
              </a:lnSpc>
            </a:pPr>
            <a:r>
              <a:rPr lang="en-US" sz="2300" spc="-40">
                <a:solidFill>
                  <a:srgbClr val="0000FF"/>
                </a:solidFill>
                <a:latin typeface="Arial Narrow" pitchFamily="34" charset="0"/>
              </a:rPr>
              <a:t> Wide range of info cn be extracted frm EM radiation</a:t>
            </a:r>
          </a:p>
          <a:p>
            <a:pPr lvl="0">
              <a:lnSpc>
                <a:spcPts val="2600"/>
              </a:lnSpc>
            </a:pPr>
            <a:r>
              <a:rPr lang="en-US" sz="2300" spc="-50">
                <a:solidFill>
                  <a:srgbClr val="0000FF"/>
                </a:solidFill>
                <a:latin typeface="Arial Narrow" pitchFamily="34" charset="0"/>
              </a:rPr>
              <a:t>    </a:t>
            </a:r>
            <a:r>
              <a:rPr lang="en-US" sz="2300" spc="-50">
                <a:latin typeface="Arial Narrow" pitchFamily="34" charset="0"/>
              </a:rPr>
              <a:t> </a:t>
            </a:r>
            <a:r>
              <a:rPr lang="en-US" sz="2100" spc="-50">
                <a:latin typeface="Arial Narrow" pitchFamily="34" charset="0"/>
              </a:rPr>
              <a:t>( _______, size, ___________ , rotation, </a:t>
            </a:r>
          </a:p>
          <a:p>
            <a:pPr lvl="0">
              <a:lnSpc>
                <a:spcPts val="2600"/>
              </a:lnSpc>
            </a:pPr>
            <a:r>
              <a:rPr lang="en-US" sz="2100" spc="-50">
                <a:latin typeface="Arial Narrow" pitchFamily="34" charset="0"/>
              </a:rPr>
              <a:t>            _____________________ , etc.)</a:t>
            </a:r>
          </a:p>
          <a:p>
            <a:pPr lvl="0">
              <a:lnSpc>
                <a:spcPts val="400"/>
              </a:lnSpc>
            </a:pPr>
            <a:endParaRPr lang="en-US" sz="400">
              <a:latin typeface="Arial Narrow" pitchFamily="34" charset="0"/>
              <a:sym typeface="Wingdings" pitchFamily="2" charset="2"/>
            </a:endParaRPr>
          </a:p>
          <a:p>
            <a:pPr lvl="0">
              <a:lnSpc>
                <a:spcPts val="2600"/>
              </a:lnSpc>
            </a:pPr>
            <a:r>
              <a:rPr lang="en-US" sz="2300">
                <a:latin typeface="Arial Narrow" pitchFamily="34" charset="0"/>
                <a:sym typeface="Wingdings" pitchFamily="2" charset="2"/>
              </a:rPr>
              <a:t> </a:t>
            </a:r>
            <a:r>
              <a:rPr lang="en-US" sz="2300" u="sng">
                <a:latin typeface="Arial Narrow" pitchFamily="34" charset="0"/>
                <a:sym typeface="Wingdings" pitchFamily="2" charset="2"/>
              </a:rPr>
              <a:t>leads to undrstdng of</a:t>
            </a:r>
            <a:r>
              <a:rPr lang="en-US" sz="2300" u="sng">
                <a:latin typeface="Arial Narrow" pitchFamily="34" charset="0"/>
              </a:rPr>
              <a:t> processes @ work </a:t>
            </a:r>
          </a:p>
          <a:p>
            <a:pPr lvl="0">
              <a:lnSpc>
                <a:spcPts val="2600"/>
              </a:lnSpc>
            </a:pPr>
            <a:r>
              <a:rPr lang="en-US" sz="2300">
                <a:latin typeface="Arial Narrow" pitchFamily="34" charset="0"/>
              </a:rPr>
              <a:t>       </a:t>
            </a:r>
            <a:r>
              <a:rPr lang="en-US" sz="2300" u="sng">
                <a:latin typeface="Arial Narrow" pitchFamily="34" charset="0"/>
              </a:rPr>
              <a:t>inside/ outside emitting objects</a:t>
            </a:r>
            <a:r>
              <a:rPr lang="en-US" sz="2300">
                <a:latin typeface="Arial Narrow" pitchFamily="34" charset="0"/>
              </a:rPr>
              <a:t>)</a:t>
            </a:r>
            <a:endParaRPr lang="en-US" sz="2300" dirty="0"/>
          </a:p>
        </p:txBody>
      </p:sp>
      <p:sp>
        <p:nvSpPr>
          <p:cNvPr id="54276" name="AutoShape 4" descr="Kirchhoffs_improved_spectroscope-wr.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54278" name="Picture 6" descr="Image result for scientist working cathode ray experiment"/>
          <p:cNvPicPr>
            <a:picLocks noChangeAspect="1" noChangeArrowheads="1"/>
          </p:cNvPicPr>
          <p:nvPr/>
        </p:nvPicPr>
        <p:blipFill>
          <a:blip r:embed="rId8"/>
          <a:srcRect/>
          <a:stretch>
            <a:fillRect/>
          </a:stretch>
        </p:blipFill>
        <p:spPr bwMode="auto">
          <a:xfrm>
            <a:off x="6191250" y="1916832"/>
            <a:ext cx="2952750" cy="1543051"/>
          </a:xfrm>
          <a:prstGeom prst="rect">
            <a:avLst/>
          </a:prstGeom>
          <a:noFill/>
        </p:spPr>
      </p:pic>
      <p:pic>
        <p:nvPicPr>
          <p:cNvPr id="54289" name="Picture 17"/>
          <p:cNvPicPr>
            <a:picLocks noChangeAspect="1" noChangeArrowheads="1"/>
          </p:cNvPicPr>
          <p:nvPr/>
        </p:nvPicPr>
        <p:blipFill>
          <a:blip r:embed="rId9"/>
          <a:srcRect/>
          <a:stretch>
            <a:fillRect/>
          </a:stretch>
        </p:blipFill>
        <p:spPr bwMode="auto">
          <a:xfrm>
            <a:off x="4705788" y="0"/>
            <a:ext cx="2739109" cy="1916832"/>
          </a:xfrm>
          <a:prstGeom prst="rect">
            <a:avLst/>
          </a:prstGeom>
          <a:noFill/>
          <a:ln w="9525">
            <a:noFill/>
            <a:miter lim="800000"/>
            <a:headEnd/>
            <a:tailEnd/>
          </a:ln>
          <a:effectLst/>
        </p:spPr>
      </p:pic>
      <p:pic>
        <p:nvPicPr>
          <p:cNvPr id="54288" name="Picture 16"/>
          <p:cNvPicPr>
            <a:picLocks noChangeAspect="1" noChangeArrowheads="1"/>
          </p:cNvPicPr>
          <p:nvPr/>
        </p:nvPicPr>
        <p:blipFill>
          <a:blip r:embed="rId10"/>
          <a:srcRect/>
          <a:stretch>
            <a:fillRect/>
          </a:stretch>
        </p:blipFill>
        <p:spPr bwMode="auto">
          <a:xfrm>
            <a:off x="4716016" y="1772816"/>
            <a:ext cx="1508313" cy="1793054"/>
          </a:xfrm>
          <a:prstGeom prst="rect">
            <a:avLst/>
          </a:prstGeom>
          <a:noFill/>
          <a:ln w="9525">
            <a:noFill/>
            <a:miter lim="800000"/>
            <a:headEnd/>
            <a:tailEnd/>
          </a:ln>
          <a:effectLst/>
        </p:spPr>
      </p:pic>
      <p:pic>
        <p:nvPicPr>
          <p:cNvPr id="54290" name="Picture 18"/>
          <p:cNvPicPr>
            <a:picLocks noChangeAspect="1" noChangeArrowheads="1"/>
          </p:cNvPicPr>
          <p:nvPr/>
        </p:nvPicPr>
        <p:blipFill>
          <a:blip r:embed="rId11"/>
          <a:srcRect/>
          <a:stretch>
            <a:fillRect/>
          </a:stretch>
        </p:blipFill>
        <p:spPr bwMode="auto">
          <a:xfrm>
            <a:off x="0" y="3212976"/>
            <a:ext cx="3635896" cy="24263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4289"/>
                                        </p:tgtEl>
                                        <p:attrNameLst>
                                          <p:attrName>style.visibility</p:attrName>
                                        </p:attrNameLst>
                                      </p:cBhvr>
                                      <p:to>
                                        <p:strVal val="visible"/>
                                      </p:to>
                                    </p:set>
                                    <p:anim calcmode="lin" valueType="num">
                                      <p:cBhvr additive="base">
                                        <p:cTn id="11" dur="500" fill="hold"/>
                                        <p:tgtEl>
                                          <p:spTgt spid="54289"/>
                                        </p:tgtEl>
                                        <p:attrNameLst>
                                          <p:attrName>ppt_x</p:attrName>
                                        </p:attrNameLst>
                                      </p:cBhvr>
                                      <p:tavLst>
                                        <p:tav tm="0">
                                          <p:val>
                                            <p:strVal val="#ppt_x"/>
                                          </p:val>
                                        </p:tav>
                                        <p:tav tm="100000">
                                          <p:val>
                                            <p:strVal val="#ppt_x"/>
                                          </p:val>
                                        </p:tav>
                                      </p:tavLst>
                                    </p:anim>
                                    <p:anim calcmode="lin" valueType="num">
                                      <p:cBhvr additive="base">
                                        <p:cTn id="12" dur="500" fill="hold"/>
                                        <p:tgtEl>
                                          <p:spTgt spid="5428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4285"/>
                                        </p:tgtEl>
                                        <p:attrNameLst>
                                          <p:attrName>style.visibility</p:attrName>
                                        </p:attrNameLst>
                                      </p:cBhvr>
                                      <p:to>
                                        <p:strVal val="visible"/>
                                      </p:to>
                                    </p:set>
                                    <p:anim calcmode="lin" valueType="num">
                                      <p:cBhvr additive="base">
                                        <p:cTn id="15" dur="500" fill="hold"/>
                                        <p:tgtEl>
                                          <p:spTgt spid="54285"/>
                                        </p:tgtEl>
                                        <p:attrNameLst>
                                          <p:attrName>ppt_x</p:attrName>
                                        </p:attrNameLst>
                                      </p:cBhvr>
                                      <p:tavLst>
                                        <p:tav tm="0">
                                          <p:val>
                                            <p:strVal val="#ppt_x"/>
                                          </p:val>
                                        </p:tav>
                                        <p:tav tm="100000">
                                          <p:val>
                                            <p:strVal val="#ppt_x"/>
                                          </p:val>
                                        </p:tav>
                                      </p:tavLst>
                                    </p:anim>
                                    <p:anim calcmode="lin" valueType="num">
                                      <p:cBhvr additive="base">
                                        <p:cTn id="16" dur="500" fill="hold"/>
                                        <p:tgtEl>
                                          <p:spTgt spid="54285"/>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4288"/>
                                        </p:tgtEl>
                                        <p:attrNameLst>
                                          <p:attrName>style.visibility</p:attrName>
                                        </p:attrNameLst>
                                      </p:cBhvr>
                                      <p:to>
                                        <p:strVal val="visible"/>
                                      </p:to>
                                    </p:set>
                                    <p:anim calcmode="lin" valueType="num">
                                      <p:cBhvr additive="base">
                                        <p:cTn id="19" dur="500" fill="hold"/>
                                        <p:tgtEl>
                                          <p:spTgt spid="54288"/>
                                        </p:tgtEl>
                                        <p:attrNameLst>
                                          <p:attrName>ppt_x</p:attrName>
                                        </p:attrNameLst>
                                      </p:cBhvr>
                                      <p:tavLst>
                                        <p:tav tm="0">
                                          <p:val>
                                            <p:strVal val="#ppt_x"/>
                                          </p:val>
                                        </p:tav>
                                        <p:tav tm="100000">
                                          <p:val>
                                            <p:strVal val="#ppt_x"/>
                                          </p:val>
                                        </p:tav>
                                      </p:tavLst>
                                    </p:anim>
                                    <p:anim calcmode="lin" valueType="num">
                                      <p:cBhvr additive="base">
                                        <p:cTn id="20" dur="500" fill="hold"/>
                                        <p:tgtEl>
                                          <p:spTgt spid="5428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278"/>
                                        </p:tgtEl>
                                        <p:attrNameLst>
                                          <p:attrName>style.visibility</p:attrName>
                                        </p:attrNameLst>
                                      </p:cBhvr>
                                      <p:to>
                                        <p:strVal val="visible"/>
                                      </p:to>
                                    </p:set>
                                    <p:anim calcmode="lin" valueType="num">
                                      <p:cBhvr additive="base">
                                        <p:cTn id="23" dur="500" fill="hold"/>
                                        <p:tgtEl>
                                          <p:spTgt spid="54278"/>
                                        </p:tgtEl>
                                        <p:attrNameLst>
                                          <p:attrName>ppt_x</p:attrName>
                                        </p:attrNameLst>
                                      </p:cBhvr>
                                      <p:tavLst>
                                        <p:tav tm="0">
                                          <p:val>
                                            <p:strVal val="#ppt_x"/>
                                          </p:val>
                                        </p:tav>
                                        <p:tav tm="100000">
                                          <p:val>
                                            <p:strVal val="#ppt_x"/>
                                          </p:val>
                                        </p:tav>
                                      </p:tavLst>
                                    </p:anim>
                                    <p:anim calcmode="lin" valueType="num">
                                      <p:cBhvr additive="base">
                                        <p:cTn id="24"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290"/>
                                        </p:tgtEl>
                                        <p:attrNameLst>
                                          <p:attrName>style.visibility</p:attrName>
                                        </p:attrNameLst>
                                      </p:cBhvr>
                                      <p:to>
                                        <p:strVal val="visible"/>
                                      </p:to>
                                    </p:set>
                                    <p:anim calcmode="lin" valueType="num">
                                      <p:cBhvr additive="base">
                                        <p:cTn id="29" dur="500" fill="hold"/>
                                        <p:tgtEl>
                                          <p:spTgt spid="54290"/>
                                        </p:tgtEl>
                                        <p:attrNameLst>
                                          <p:attrName>ppt_x</p:attrName>
                                        </p:attrNameLst>
                                      </p:cBhvr>
                                      <p:tavLst>
                                        <p:tav tm="0">
                                          <p:val>
                                            <p:strVal val="0-#ppt_w/2"/>
                                          </p:val>
                                        </p:tav>
                                        <p:tav tm="100000">
                                          <p:val>
                                            <p:strVal val="#ppt_x"/>
                                          </p:val>
                                        </p:tav>
                                      </p:tavLst>
                                    </p:anim>
                                    <p:anim calcmode="lin" valueType="num">
                                      <p:cBhvr additive="base">
                                        <p:cTn id="30" dur="500" fill="hold"/>
                                        <p:tgtEl>
                                          <p:spTgt spid="5429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idx="4294967295"/>
          </p:nvPr>
        </p:nvSpPr>
        <p:spPr>
          <a:xfrm>
            <a:off x="355600" y="76200"/>
            <a:ext cx="8847599" cy="431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a:solidFill>
                  <a:schemeClr val="lt1"/>
                </a:solidFill>
              </a:rPr>
              <a:t>Magnetic Fields Interact with Electric Fields </a:t>
            </a:r>
          </a:p>
        </p:txBody>
      </p:sp>
      <p:sp>
        <p:nvSpPr>
          <p:cNvPr id="291" name="Shape 291"/>
          <p:cNvSpPr txBox="1"/>
          <p:nvPr/>
        </p:nvSpPr>
        <p:spPr>
          <a:xfrm>
            <a:off x="355600" y="976312"/>
            <a:ext cx="8521699" cy="13731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Font typeface="Arial"/>
              <a:buNone/>
            </a:pPr>
            <a:endParaRPr/>
          </a:p>
        </p:txBody>
      </p:sp>
      <p:pic>
        <p:nvPicPr>
          <p:cNvPr id="292" name="Shape 292"/>
          <p:cNvPicPr preferRelativeResize="0"/>
          <p:nvPr/>
        </p:nvPicPr>
        <p:blipFill>
          <a:blip r:embed="rId3" cstate="print">
            <a:alphaModFix/>
          </a:blip>
          <a:stretch>
            <a:fillRect/>
          </a:stretch>
        </p:blipFill>
        <p:spPr>
          <a:xfrm>
            <a:off x="0" y="777655"/>
            <a:ext cx="4860032" cy="2939377"/>
          </a:xfrm>
          <a:prstGeom prst="rect">
            <a:avLst/>
          </a:prstGeom>
          <a:noFill/>
          <a:ln>
            <a:noFill/>
          </a:ln>
        </p:spPr>
      </p:pic>
      <p:pic>
        <p:nvPicPr>
          <p:cNvPr id="293" name="Shape 293"/>
          <p:cNvPicPr preferRelativeResize="0"/>
          <p:nvPr/>
        </p:nvPicPr>
        <p:blipFill>
          <a:blip r:embed="rId4" cstate="print">
            <a:alphaModFix/>
          </a:blip>
          <a:stretch>
            <a:fillRect/>
          </a:stretch>
        </p:blipFill>
        <p:spPr>
          <a:xfrm>
            <a:off x="4823950" y="3617950"/>
            <a:ext cx="4320049" cy="3240050"/>
          </a:xfrm>
          <a:prstGeom prst="rect">
            <a:avLst/>
          </a:prstGeom>
          <a:noFill/>
          <a:ln>
            <a:noFill/>
          </a:ln>
        </p:spPr>
      </p:pic>
      <p:pic>
        <p:nvPicPr>
          <p:cNvPr id="294" name="Shape 294"/>
          <p:cNvPicPr preferRelativeResize="0"/>
          <p:nvPr/>
        </p:nvPicPr>
        <p:blipFill>
          <a:blip r:embed="rId5" cstate="print">
            <a:alphaModFix/>
          </a:blip>
          <a:stretch>
            <a:fillRect/>
          </a:stretch>
        </p:blipFill>
        <p:spPr>
          <a:xfrm>
            <a:off x="467544" y="3573016"/>
            <a:ext cx="2186149" cy="3133474"/>
          </a:xfrm>
          <a:prstGeom prst="rect">
            <a:avLst/>
          </a:prstGeom>
          <a:noFill/>
          <a:ln>
            <a:noFill/>
          </a:ln>
        </p:spPr>
      </p:pic>
      <p:pic>
        <p:nvPicPr>
          <p:cNvPr id="295" name="Shape 295"/>
          <p:cNvPicPr preferRelativeResize="0"/>
          <p:nvPr/>
        </p:nvPicPr>
        <p:blipFill>
          <a:blip r:embed="rId6" cstate="print">
            <a:alphaModFix/>
          </a:blip>
          <a:stretch>
            <a:fillRect/>
          </a:stretch>
        </p:blipFill>
        <p:spPr>
          <a:xfrm>
            <a:off x="6444208" y="836712"/>
            <a:ext cx="2259335" cy="1383035"/>
          </a:xfrm>
          <a:prstGeom prst="rect">
            <a:avLst/>
          </a:prstGeom>
          <a:noFill/>
          <a:ln>
            <a:noFill/>
          </a:ln>
        </p:spPr>
      </p:pic>
      <p:sp>
        <p:nvSpPr>
          <p:cNvPr id="8" name="TextBox 7"/>
          <p:cNvSpPr txBox="1"/>
          <p:nvPr/>
        </p:nvSpPr>
        <p:spPr>
          <a:xfrm>
            <a:off x="3131840" y="3717032"/>
            <a:ext cx="1656184" cy="3046988"/>
          </a:xfrm>
          <a:prstGeom prst="rect">
            <a:avLst/>
          </a:prstGeom>
          <a:noFill/>
        </p:spPr>
        <p:txBody>
          <a:bodyPr wrap="square" rtlCol="0">
            <a:spAutoFit/>
          </a:bodyPr>
          <a:lstStyle/>
          <a:p>
            <a:r>
              <a:rPr lang="en-CA" sz="2400" dirty="0"/>
              <a:t>Moving electric fields also generate their own magnetic fields....</a:t>
            </a:r>
          </a:p>
          <a:p>
            <a:r>
              <a:rPr lang="en-CA" sz="2400" dirty="0"/>
              <a:t>Motors!</a:t>
            </a:r>
          </a:p>
        </p:txBody>
      </p:sp>
      <p:sp>
        <p:nvSpPr>
          <p:cNvPr id="9" name="TextBox 8"/>
          <p:cNvSpPr txBox="1"/>
          <p:nvPr/>
        </p:nvSpPr>
        <p:spPr>
          <a:xfrm>
            <a:off x="4860032" y="2348880"/>
            <a:ext cx="4283968" cy="1200329"/>
          </a:xfrm>
          <a:prstGeom prst="rect">
            <a:avLst/>
          </a:prstGeom>
          <a:noFill/>
        </p:spPr>
        <p:txBody>
          <a:bodyPr wrap="square" rtlCol="0">
            <a:spAutoFit/>
          </a:bodyPr>
          <a:lstStyle/>
          <a:p>
            <a:r>
              <a:rPr lang="en-CA" sz="2400" dirty="0"/>
              <a:t>Magnetic fields were used in TV picture tubes to deflect – charged electrons...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rotWithShape="1">
          <a:blip r:embed="rId3" cstate="print">
            <a:alphaModFix/>
          </a:blip>
          <a:srcRect b="3484"/>
          <a:stretch/>
        </p:blipFill>
        <p:spPr>
          <a:xfrm>
            <a:off x="133375" y="2743200"/>
            <a:ext cx="7419899" cy="4114800"/>
          </a:xfrm>
          <a:prstGeom prst="rect">
            <a:avLst/>
          </a:prstGeom>
          <a:noFill/>
          <a:ln>
            <a:noFill/>
          </a:ln>
        </p:spPr>
      </p:pic>
      <p:sp>
        <p:nvSpPr>
          <p:cNvPr id="310" name="Shape 310"/>
          <p:cNvSpPr txBox="1"/>
          <p:nvPr/>
        </p:nvSpPr>
        <p:spPr>
          <a:xfrm>
            <a:off x="133375" y="22225"/>
            <a:ext cx="7602599" cy="587400"/>
          </a:xfrm>
          <a:prstGeom prst="rect">
            <a:avLst/>
          </a:prstGeom>
          <a:noFill/>
          <a:ln>
            <a:noFill/>
          </a:ln>
        </p:spPr>
        <p:txBody>
          <a:bodyPr lIns="91425" tIns="91425" rIns="91425" bIns="91425" anchor="t" anchorCtr="0">
            <a:noAutofit/>
          </a:bodyPr>
          <a:lstStyle/>
          <a:p>
            <a:pPr lvl="0">
              <a:spcBef>
                <a:spcPts val="0"/>
              </a:spcBef>
              <a:buNone/>
            </a:pPr>
            <a:r>
              <a:rPr lang="en-US" sz="2800" b="1" dirty="0">
                <a:solidFill>
                  <a:srgbClr val="F3F3F3"/>
                </a:solidFill>
              </a:rPr>
              <a:t>Electromagnetic Spectrum</a:t>
            </a:r>
          </a:p>
        </p:txBody>
      </p:sp>
      <p:sp>
        <p:nvSpPr>
          <p:cNvPr id="311" name="Shape 311"/>
          <p:cNvSpPr txBox="1"/>
          <p:nvPr/>
        </p:nvSpPr>
        <p:spPr>
          <a:xfrm>
            <a:off x="22225" y="655800"/>
            <a:ext cx="9144000" cy="1261032"/>
          </a:xfrm>
          <a:prstGeom prst="rect">
            <a:avLst/>
          </a:prstGeom>
          <a:noFill/>
          <a:ln>
            <a:noFill/>
          </a:ln>
        </p:spPr>
        <p:txBody>
          <a:bodyPr lIns="91425" tIns="91425" rIns="91425" bIns="91425" anchor="t" anchorCtr="0">
            <a:noAutofit/>
          </a:bodyPr>
          <a:lstStyle/>
          <a:p>
            <a:pPr lvl="0" rtl="0">
              <a:spcBef>
                <a:spcPts val="0"/>
              </a:spcBef>
              <a:buNone/>
            </a:pPr>
            <a:r>
              <a:rPr lang="en-US" sz="2400" dirty="0"/>
              <a:t>Look at beam of white light...actually a mixture of </a:t>
            </a:r>
            <a:r>
              <a:rPr lang="en-US" sz="2400" dirty="0" err="1"/>
              <a:t>colours</a:t>
            </a:r>
            <a:r>
              <a:rPr lang="en-US" sz="2400" dirty="0"/>
              <a:t> (rainbow) </a:t>
            </a:r>
            <a:r>
              <a:rPr lang="en-US" sz="2400" dirty="0">
                <a:sym typeface="Wingdings" pitchFamily="2" charset="2"/>
              </a:rPr>
              <a:t></a:t>
            </a:r>
            <a:r>
              <a:rPr lang="en-US" sz="2400" dirty="0"/>
              <a:t> ROYGBIV </a:t>
            </a:r>
          </a:p>
          <a:p>
            <a:pPr lvl="0" rtl="0">
              <a:spcBef>
                <a:spcPts val="0"/>
              </a:spcBef>
              <a:buNone/>
            </a:pPr>
            <a:r>
              <a:rPr lang="en-US" sz="2400" dirty="0"/>
              <a:t>We can break white light into its component </a:t>
            </a:r>
            <a:r>
              <a:rPr lang="en-US" sz="2400" dirty="0" err="1"/>
              <a:t>colours</a:t>
            </a:r>
            <a:r>
              <a:rPr lang="en-US" sz="2400" dirty="0"/>
              <a:t> using a prism</a:t>
            </a:r>
          </a:p>
          <a:p>
            <a:pPr lvl="0" rtl="0">
              <a:spcBef>
                <a:spcPts val="0"/>
              </a:spcBef>
              <a:buNone/>
            </a:pPr>
            <a:endParaRPr sz="1000" dirty="0"/>
          </a:p>
        </p:txBody>
      </p:sp>
      <p:sp>
        <p:nvSpPr>
          <p:cNvPr id="5" name="TextBox 4"/>
          <p:cNvSpPr txBox="1"/>
          <p:nvPr/>
        </p:nvSpPr>
        <p:spPr>
          <a:xfrm>
            <a:off x="6228184" y="4293096"/>
            <a:ext cx="2915816" cy="2569934"/>
          </a:xfrm>
          <a:prstGeom prst="rect">
            <a:avLst/>
          </a:prstGeom>
          <a:noFill/>
        </p:spPr>
        <p:txBody>
          <a:bodyPr wrap="square" rtlCol="0">
            <a:spAutoFit/>
          </a:bodyPr>
          <a:lstStyle/>
          <a:p>
            <a:r>
              <a:rPr lang="en-CA" sz="2300" dirty="0"/>
              <a:t>Visible light waves fall into wavelength range of </a:t>
            </a:r>
          </a:p>
          <a:p>
            <a:r>
              <a:rPr lang="en-CA" sz="2300" dirty="0"/>
              <a:t>400nm (Violet) to 700nm (Red) – eyes</a:t>
            </a:r>
          </a:p>
          <a:p>
            <a:r>
              <a:rPr lang="en-CA" sz="2300" dirty="0"/>
              <a:t>Most sensitive to Yellow/Green 550nm</a:t>
            </a:r>
          </a:p>
        </p:txBody>
      </p:sp>
      <p:sp>
        <p:nvSpPr>
          <p:cNvPr id="6" name="TextBox 5"/>
          <p:cNvSpPr txBox="1"/>
          <p:nvPr/>
        </p:nvSpPr>
        <p:spPr>
          <a:xfrm>
            <a:off x="0" y="1988840"/>
            <a:ext cx="9144000" cy="1046440"/>
          </a:xfrm>
          <a:prstGeom prst="rect">
            <a:avLst/>
          </a:prstGeom>
          <a:noFill/>
        </p:spPr>
        <p:txBody>
          <a:bodyPr wrap="square" rtlCol="0">
            <a:spAutoFit/>
          </a:bodyPr>
          <a:lstStyle/>
          <a:p>
            <a:pPr lvl="0"/>
            <a:r>
              <a:rPr lang="en-US" sz="2400" dirty="0"/>
              <a:t>In reality, not 7 </a:t>
            </a:r>
            <a:r>
              <a:rPr lang="en-US" sz="2400" dirty="0" err="1"/>
              <a:t>colours</a:t>
            </a:r>
            <a:r>
              <a:rPr lang="en-US" sz="2400" dirty="0"/>
              <a:t>, but millions – including all non-visible radiation the waves are called </a:t>
            </a:r>
            <a:r>
              <a:rPr lang="en-US" sz="2400" dirty="0">
                <a:sym typeface="Wingdings" pitchFamily="2" charset="2"/>
              </a:rPr>
              <a:t></a:t>
            </a:r>
            <a:r>
              <a:rPr lang="en-US" sz="2400" dirty="0"/>
              <a:t>EM SPECTRUM</a:t>
            </a:r>
          </a:p>
          <a:p>
            <a:endParaRPr lang="en-CA"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500" fill="hold"/>
                                        <p:tgtEl>
                                          <p:spTgt spid="311"/>
                                        </p:tgtEl>
                                        <p:attrNameLst>
                                          <p:attrName>ppt_x</p:attrName>
                                        </p:attrNameLst>
                                      </p:cBhvr>
                                      <p:tavLst>
                                        <p:tav tm="0">
                                          <p:val>
                                            <p:strVal val="0-#ppt_w/2"/>
                                          </p:val>
                                        </p:tav>
                                        <p:tav tm="100000">
                                          <p:val>
                                            <p:strVal val="#ppt_x"/>
                                          </p:val>
                                        </p:tav>
                                      </p:tavLst>
                                    </p:anim>
                                    <p:anim calcmode="lin" valueType="num">
                                      <p:cBhvr additive="base">
                                        <p:cTn id="8" dur="500" fill="hold"/>
                                        <p:tgtEl>
                                          <p:spTgt spid="3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6" name="TextBox 5"/>
          <p:cNvSpPr txBox="1"/>
          <p:nvPr/>
        </p:nvSpPr>
        <p:spPr>
          <a:xfrm>
            <a:off x="251520" y="6453336"/>
            <a:ext cx="2088232" cy="307777"/>
          </a:xfrm>
          <a:prstGeom prst="rect">
            <a:avLst/>
          </a:prstGeom>
          <a:solidFill>
            <a:schemeClr val="bg1"/>
          </a:solidFill>
        </p:spPr>
        <p:txBody>
          <a:bodyPr wrap="square" rtlCol="0">
            <a:spAutoFit/>
          </a:bodyPr>
          <a:lstStyle/>
          <a:p>
            <a:endParaRPr lang="en-US" dirty="0"/>
          </a:p>
        </p:txBody>
      </p:sp>
      <p:pic>
        <p:nvPicPr>
          <p:cNvPr id="317" name="Shape 317"/>
          <p:cNvPicPr preferRelativeResize="0"/>
          <p:nvPr/>
        </p:nvPicPr>
        <p:blipFill rotWithShape="1">
          <a:blip r:embed="rId3" cstate="print">
            <a:alphaModFix/>
          </a:blip>
          <a:srcRect b="3487"/>
          <a:stretch/>
        </p:blipFill>
        <p:spPr>
          <a:xfrm>
            <a:off x="0" y="2060848"/>
            <a:ext cx="7971899" cy="4536504"/>
          </a:xfrm>
          <a:prstGeom prst="rect">
            <a:avLst/>
          </a:prstGeom>
          <a:noFill/>
          <a:ln>
            <a:noFill/>
          </a:ln>
        </p:spPr>
      </p:pic>
      <p:sp>
        <p:nvSpPr>
          <p:cNvPr id="318" name="Shape 318"/>
          <p:cNvSpPr txBox="1">
            <a:spLocks noGrp="1"/>
          </p:cNvSpPr>
          <p:nvPr>
            <p:ph type="title" idx="4294967295"/>
          </p:nvPr>
        </p:nvSpPr>
        <p:spPr>
          <a:xfrm>
            <a:off x="355600" y="101600"/>
            <a:ext cx="8229600" cy="368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i="0" u="none" strike="noStrike" cap="none" dirty="0">
                <a:solidFill>
                  <a:schemeClr val="lt1"/>
                </a:solidFill>
                <a:latin typeface="Arial"/>
                <a:ea typeface="Arial"/>
                <a:cs typeface="Arial"/>
                <a:sym typeface="Arial"/>
              </a:rPr>
              <a:t> The Electromagnetic Spectrum</a:t>
            </a:r>
          </a:p>
        </p:txBody>
      </p:sp>
      <p:sp>
        <p:nvSpPr>
          <p:cNvPr id="319" name="Shape 319"/>
          <p:cNvSpPr txBox="1"/>
          <p:nvPr/>
        </p:nvSpPr>
        <p:spPr>
          <a:xfrm>
            <a:off x="6444208" y="3861048"/>
            <a:ext cx="2699792" cy="28011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dk1"/>
              </a:buClr>
              <a:buSzPct val="25000"/>
              <a:buFont typeface="Arial"/>
              <a:buNone/>
            </a:pPr>
            <a:r>
              <a:rPr lang="en-US" sz="2800" i="0" u="none" dirty="0">
                <a:solidFill>
                  <a:schemeClr val="dk1"/>
                </a:solidFill>
                <a:latin typeface="Arial"/>
                <a:ea typeface="Arial"/>
                <a:cs typeface="Arial"/>
                <a:sym typeface="Arial"/>
              </a:rPr>
              <a:t>The visible spectrum is only a small part of the total electromagnetic spectrum.</a:t>
            </a:r>
          </a:p>
        </p:txBody>
      </p:sp>
      <p:sp>
        <p:nvSpPr>
          <p:cNvPr id="320" name="Shape 320"/>
          <p:cNvSpPr txBox="1"/>
          <p:nvPr/>
        </p:nvSpPr>
        <p:spPr>
          <a:xfrm>
            <a:off x="0" y="776000"/>
            <a:ext cx="9144000" cy="16610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1" i="0" u="none" dirty="0">
                <a:solidFill>
                  <a:schemeClr val="dk1"/>
                </a:solidFill>
                <a:latin typeface="Arial"/>
                <a:ea typeface="Arial"/>
                <a:cs typeface="Arial"/>
                <a:sym typeface="Arial"/>
              </a:rPr>
              <a:t>Different colors we see are interpretations by our eyes of the </a:t>
            </a:r>
            <a:r>
              <a:rPr lang="en-US" sz="2400" b="1" dirty="0">
                <a:solidFill>
                  <a:schemeClr val="dk1"/>
                </a:solidFill>
              </a:rPr>
              <a:t>different EM waves o</a:t>
            </a:r>
            <a:r>
              <a:rPr lang="en-US" sz="2400" b="1" i="0" u="none" dirty="0">
                <a:solidFill>
                  <a:schemeClr val="dk1"/>
                </a:solidFill>
                <a:latin typeface="Arial"/>
                <a:ea typeface="Arial"/>
                <a:cs typeface="Arial"/>
                <a:sym typeface="Arial"/>
              </a:rPr>
              <a:t>f light. </a:t>
            </a:r>
            <a:r>
              <a:rPr lang="en-US" sz="2400" b="1" i="0" u="none" dirty="0" err="1">
                <a:solidFill>
                  <a:schemeClr val="dk1"/>
                </a:solidFill>
                <a:latin typeface="Arial"/>
                <a:ea typeface="Arial"/>
                <a:cs typeface="Arial"/>
                <a:sym typeface="Arial"/>
              </a:rPr>
              <a:t>Colours</a:t>
            </a:r>
            <a:r>
              <a:rPr lang="en-US" sz="2400" b="1" i="0" u="none" dirty="0">
                <a:solidFill>
                  <a:schemeClr val="dk1"/>
                </a:solidFill>
                <a:latin typeface="Arial"/>
                <a:ea typeface="Arial"/>
                <a:cs typeface="Arial"/>
                <a:sym typeface="Arial"/>
              </a:rPr>
              <a:t> are distinguished by their frequency and wavelength.</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idx="4294967295"/>
          </p:nvPr>
        </p:nvSpPr>
        <p:spPr>
          <a:xfrm>
            <a:off x="355600" y="76200"/>
            <a:ext cx="8229600" cy="431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i="0" u="none" strike="noStrike" cap="none" dirty="0">
                <a:solidFill>
                  <a:schemeClr val="lt1"/>
                </a:solidFill>
                <a:latin typeface="Arial"/>
                <a:ea typeface="Arial"/>
                <a:cs typeface="Arial"/>
                <a:sym typeface="Arial"/>
              </a:rPr>
              <a:t>The Electromagnetic Spectrum</a:t>
            </a:r>
          </a:p>
        </p:txBody>
      </p:sp>
      <p:sp>
        <p:nvSpPr>
          <p:cNvPr id="327" name="Shape 327"/>
          <p:cNvSpPr txBox="1"/>
          <p:nvPr/>
        </p:nvSpPr>
        <p:spPr>
          <a:xfrm>
            <a:off x="0" y="666675"/>
            <a:ext cx="2699792" cy="6191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1" i="0" u="none" dirty="0">
                <a:solidFill>
                  <a:schemeClr val="dk1"/>
                </a:solidFill>
                <a:latin typeface="Arial"/>
                <a:ea typeface="Arial"/>
                <a:cs typeface="Arial"/>
                <a:sym typeface="Arial"/>
              </a:rPr>
              <a:t>Different parts of the full </a:t>
            </a:r>
            <a:r>
              <a:rPr lang="en-US" sz="2800" b="1" i="0" u="none" dirty="0" err="1">
                <a:solidFill>
                  <a:schemeClr val="dk1"/>
                </a:solidFill>
                <a:latin typeface="Arial"/>
                <a:ea typeface="Arial"/>
                <a:cs typeface="Arial"/>
                <a:sym typeface="Arial"/>
              </a:rPr>
              <a:t>electromag</a:t>
            </a:r>
            <a:r>
              <a:rPr lang="en-US" sz="2800" b="1" i="0" u="none" dirty="0">
                <a:solidFill>
                  <a:schemeClr val="dk1"/>
                </a:solidFill>
                <a:latin typeface="Arial"/>
                <a:ea typeface="Arial"/>
                <a:cs typeface="Arial"/>
                <a:sym typeface="Arial"/>
              </a:rPr>
              <a:t>-</a:t>
            </a:r>
            <a:endParaRPr lang="en-US" sz="2800" b="1"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r>
              <a:rPr lang="en-US" sz="2800" b="1" i="0" u="none" dirty="0" err="1">
                <a:solidFill>
                  <a:schemeClr val="dk1"/>
                </a:solidFill>
                <a:latin typeface="Arial"/>
                <a:ea typeface="Arial"/>
                <a:cs typeface="Arial"/>
                <a:sym typeface="Arial"/>
              </a:rPr>
              <a:t>netic</a:t>
            </a:r>
            <a:r>
              <a:rPr lang="en-US" sz="2800" b="1" i="0" u="none" dirty="0">
                <a:solidFill>
                  <a:schemeClr val="dk1"/>
                </a:solidFill>
                <a:latin typeface="Arial"/>
                <a:ea typeface="Arial"/>
                <a:cs typeface="Arial"/>
                <a:sym typeface="Arial"/>
              </a:rPr>
              <a:t> spectrum have different names, but there is no limit on possible wavelengths.</a:t>
            </a:r>
          </a:p>
        </p:txBody>
      </p:sp>
      <p:pic>
        <p:nvPicPr>
          <p:cNvPr id="328" name="Shape 328"/>
          <p:cNvPicPr preferRelativeResize="0"/>
          <p:nvPr/>
        </p:nvPicPr>
        <p:blipFill rotWithShape="1">
          <a:blip r:embed="rId3" cstate="print">
            <a:alphaModFix/>
          </a:blip>
          <a:srcRect b="2555"/>
          <a:stretch/>
        </p:blipFill>
        <p:spPr>
          <a:xfrm>
            <a:off x="2645372" y="568825"/>
            <a:ext cx="6451799" cy="6289200"/>
          </a:xfrm>
          <a:prstGeom prst="rect">
            <a:avLst/>
          </a:prstGeom>
          <a:noFill/>
          <a:ln>
            <a:noFill/>
          </a:ln>
        </p:spPr>
      </p:pic>
      <p:grpSp>
        <p:nvGrpSpPr>
          <p:cNvPr id="2" name="Group 14"/>
          <p:cNvGrpSpPr/>
          <p:nvPr/>
        </p:nvGrpSpPr>
        <p:grpSpPr>
          <a:xfrm>
            <a:off x="179512" y="5157192"/>
            <a:ext cx="3024336" cy="1264206"/>
            <a:chOff x="179512" y="5157192"/>
            <a:chExt cx="3024336" cy="1264206"/>
          </a:xfrm>
        </p:grpSpPr>
        <p:sp>
          <p:nvSpPr>
            <p:cNvPr id="5" name="TextBox 4"/>
            <p:cNvSpPr txBox="1"/>
            <p:nvPr/>
          </p:nvSpPr>
          <p:spPr>
            <a:xfrm>
              <a:off x="179512" y="6021288"/>
              <a:ext cx="2376264" cy="400110"/>
            </a:xfrm>
            <a:prstGeom prst="rect">
              <a:avLst/>
            </a:prstGeom>
            <a:noFill/>
          </p:spPr>
          <p:txBody>
            <a:bodyPr wrap="square" rtlCol="0">
              <a:spAutoFit/>
            </a:bodyPr>
            <a:lstStyle/>
            <a:p>
              <a:r>
                <a:rPr lang="en-CA" sz="2000" dirty="0">
                  <a:solidFill>
                    <a:srgbClr val="01015F"/>
                  </a:solidFill>
                </a:rPr>
                <a:t>Size of wavelength </a:t>
              </a:r>
            </a:p>
          </p:txBody>
        </p:sp>
        <p:cxnSp>
          <p:nvCxnSpPr>
            <p:cNvPr id="7" name="Straight Arrow Connector 6"/>
            <p:cNvCxnSpPr/>
            <p:nvPr/>
          </p:nvCxnSpPr>
          <p:spPr>
            <a:xfrm flipV="1">
              <a:off x="2411760" y="5157192"/>
              <a:ext cx="792088" cy="10081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13"/>
          <p:cNvGrpSpPr/>
          <p:nvPr/>
        </p:nvGrpSpPr>
        <p:grpSpPr>
          <a:xfrm>
            <a:off x="0" y="1844824"/>
            <a:ext cx="3347864" cy="4072518"/>
            <a:chOff x="0" y="1844824"/>
            <a:chExt cx="3347864" cy="4072518"/>
          </a:xfrm>
        </p:grpSpPr>
        <p:cxnSp>
          <p:nvCxnSpPr>
            <p:cNvPr id="9" name="Straight Arrow Connector 8"/>
            <p:cNvCxnSpPr/>
            <p:nvPr/>
          </p:nvCxnSpPr>
          <p:spPr>
            <a:xfrm flipV="1">
              <a:off x="2339752" y="1844824"/>
              <a:ext cx="1008112" cy="37444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5517232"/>
              <a:ext cx="2699792" cy="400110"/>
            </a:xfrm>
            <a:prstGeom prst="rect">
              <a:avLst/>
            </a:prstGeom>
            <a:noFill/>
          </p:spPr>
          <p:txBody>
            <a:bodyPr wrap="square" rtlCol="0">
              <a:spAutoFit/>
            </a:bodyPr>
            <a:lstStyle/>
            <a:p>
              <a:r>
                <a:rPr lang="en-CA" sz="2000" dirty="0">
                  <a:solidFill>
                    <a:srgbClr val="FF0000"/>
                  </a:solidFill>
                </a:rPr>
                <a:t>Type of EM Radiation</a:t>
              </a:r>
            </a:p>
          </p:txBody>
        </p:sp>
      </p:grpSp>
      <p:cxnSp>
        <p:nvCxnSpPr>
          <p:cNvPr id="21" name="Straight Arrow Connector 20"/>
          <p:cNvCxnSpPr/>
          <p:nvPr/>
        </p:nvCxnSpPr>
        <p:spPr>
          <a:xfrm>
            <a:off x="4644008" y="1628800"/>
            <a:ext cx="0" cy="2088232"/>
          </a:xfrm>
          <a:prstGeom prst="straightConnector1">
            <a:avLst/>
          </a:prstGeom>
          <a:ln w="28575">
            <a:solidFill>
              <a:srgbClr val="4D403D"/>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228184" y="1988840"/>
            <a:ext cx="0" cy="1728192"/>
          </a:xfrm>
          <a:prstGeom prst="straightConnector1">
            <a:avLst/>
          </a:prstGeom>
          <a:ln w="28575">
            <a:solidFill>
              <a:srgbClr val="840F06"/>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88224" y="2276872"/>
            <a:ext cx="0" cy="1512168"/>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48264" y="2636912"/>
            <a:ext cx="0" cy="108012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24328" y="3068960"/>
            <a:ext cx="0" cy="64807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388424" y="3356992"/>
            <a:ext cx="0" cy="360040"/>
          </a:xfrm>
          <a:prstGeom prst="straightConnector1">
            <a:avLst/>
          </a:prstGeom>
          <a:ln w="28575">
            <a:solidFill>
              <a:srgbClr val="D5216E"/>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24128" y="1340768"/>
            <a:ext cx="0" cy="2376264"/>
          </a:xfrm>
          <a:prstGeom prst="straightConnector1">
            <a:avLst/>
          </a:prstGeom>
          <a:ln w="28575">
            <a:solidFill>
              <a:srgbClr val="65372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0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Text Placeholder 2"/>
          <p:cNvSpPr>
            <a:spLocks noGrp="1"/>
          </p:cNvSpPr>
          <p:nvPr>
            <p:ph type="body" idx="1"/>
          </p:nvPr>
        </p:nvSpPr>
        <p:spPr/>
        <p:txBody>
          <a:bodyPr/>
          <a:lstStyle/>
          <a:p>
            <a:endParaRPr lang="en-CA" dirty="0"/>
          </a:p>
        </p:txBody>
      </p:sp>
      <p:pic>
        <p:nvPicPr>
          <p:cNvPr id="4" name="Shape 328"/>
          <p:cNvPicPr preferRelativeResize="0"/>
          <p:nvPr/>
        </p:nvPicPr>
        <p:blipFill rotWithShape="1">
          <a:blip r:embed="rId2" cstate="print">
            <a:alphaModFix/>
          </a:blip>
          <a:srcRect b="2555"/>
          <a:stretch/>
        </p:blipFill>
        <p:spPr>
          <a:xfrm>
            <a:off x="2645372" y="568825"/>
            <a:ext cx="6451799" cy="6289200"/>
          </a:xfrm>
          <a:prstGeom prst="rect">
            <a:avLst/>
          </a:prstGeom>
          <a:noFill/>
          <a:ln>
            <a:noFill/>
          </a:ln>
        </p:spPr>
      </p:pic>
      <p:grpSp>
        <p:nvGrpSpPr>
          <p:cNvPr id="5" name="Group 18"/>
          <p:cNvGrpSpPr/>
          <p:nvPr/>
        </p:nvGrpSpPr>
        <p:grpSpPr>
          <a:xfrm>
            <a:off x="0" y="2564904"/>
            <a:ext cx="2699792" cy="3600400"/>
            <a:chOff x="0" y="2708920"/>
            <a:chExt cx="2699792" cy="3600400"/>
          </a:xfrm>
        </p:grpSpPr>
        <p:sp>
          <p:nvSpPr>
            <p:cNvPr id="6" name="TextBox 5"/>
            <p:cNvSpPr txBox="1"/>
            <p:nvPr/>
          </p:nvSpPr>
          <p:spPr>
            <a:xfrm>
              <a:off x="0" y="2708920"/>
              <a:ext cx="2699792" cy="3477875"/>
            </a:xfrm>
            <a:prstGeom prst="rect">
              <a:avLst/>
            </a:prstGeom>
            <a:noFill/>
          </p:spPr>
          <p:txBody>
            <a:bodyPr wrap="square" rtlCol="0">
              <a:spAutoFit/>
            </a:bodyPr>
            <a:lstStyle/>
            <a:p>
              <a:r>
                <a:rPr lang="en-CA" sz="2000" dirty="0"/>
                <a:t>Atmosphere blocks most radiation from space but there are some frequencies that make it all the way to the ground…visible light, some infrared waves, some microwaves and a lot of </a:t>
              </a:r>
              <a:r>
                <a:rPr lang="en-CA" sz="2000" dirty="0" err="1"/>
                <a:t>radiowaves</a:t>
              </a:r>
              <a:r>
                <a:rPr lang="en-CA" sz="2000" dirty="0"/>
                <a:t> from space get in…</a:t>
              </a:r>
            </a:p>
          </p:txBody>
        </p:sp>
        <p:cxnSp>
          <p:nvCxnSpPr>
            <p:cNvPr id="7" name="Straight Arrow Connector 6"/>
            <p:cNvCxnSpPr/>
            <p:nvPr/>
          </p:nvCxnSpPr>
          <p:spPr>
            <a:xfrm>
              <a:off x="1259632" y="6309320"/>
              <a:ext cx="1368152" cy="0"/>
            </a:xfrm>
            <a:prstGeom prst="straightConnector1">
              <a:avLst/>
            </a:prstGeom>
            <a:ln w="412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cxnSp>
        <p:nvCxnSpPr>
          <p:cNvPr id="9" name="Straight Arrow Connector 8"/>
          <p:cNvCxnSpPr/>
          <p:nvPr/>
        </p:nvCxnSpPr>
        <p:spPr>
          <a:xfrm>
            <a:off x="5148064" y="2852936"/>
            <a:ext cx="0" cy="2808312"/>
          </a:xfrm>
          <a:prstGeom prst="straightConnector1">
            <a:avLst/>
          </a:prstGeom>
          <a:ln w="412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444208" y="2780928"/>
            <a:ext cx="0" cy="2808312"/>
          </a:xfrm>
          <a:prstGeom prst="straightConnector1">
            <a:avLst/>
          </a:prstGeom>
          <a:ln w="412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36" name="Group 35"/>
          <p:cNvGrpSpPr/>
          <p:nvPr/>
        </p:nvGrpSpPr>
        <p:grpSpPr>
          <a:xfrm>
            <a:off x="1907704" y="1412776"/>
            <a:ext cx="4128777" cy="1296144"/>
            <a:chOff x="1979712" y="1412776"/>
            <a:chExt cx="4128777" cy="1296144"/>
          </a:xfrm>
        </p:grpSpPr>
        <p:grpSp>
          <p:nvGrpSpPr>
            <p:cNvPr id="23" name="Group 22"/>
            <p:cNvGrpSpPr/>
            <p:nvPr/>
          </p:nvGrpSpPr>
          <p:grpSpPr>
            <a:xfrm>
              <a:off x="1979712" y="1412776"/>
              <a:ext cx="2232248" cy="1176872"/>
              <a:chOff x="1979712" y="1484784"/>
              <a:chExt cx="2232248" cy="1176872"/>
            </a:xfrm>
          </p:grpSpPr>
          <p:pic>
            <p:nvPicPr>
              <p:cNvPr id="53254" name="Picture 6" descr="Image result for family guy radioactive waste episode"/>
              <p:cNvPicPr>
                <a:picLocks noChangeAspect="1" noChangeArrowheads="1"/>
              </p:cNvPicPr>
              <p:nvPr/>
            </p:nvPicPr>
            <p:blipFill>
              <a:blip r:embed="rId3"/>
              <a:srcRect/>
              <a:stretch>
                <a:fillRect/>
              </a:stretch>
            </p:blipFill>
            <p:spPr bwMode="auto">
              <a:xfrm>
                <a:off x="1979712" y="1484784"/>
                <a:ext cx="1577008" cy="1176872"/>
              </a:xfrm>
              <a:prstGeom prst="rect">
                <a:avLst/>
              </a:prstGeom>
              <a:noFill/>
            </p:spPr>
          </p:pic>
          <p:sp>
            <p:nvSpPr>
              <p:cNvPr id="22" name="Right Arrow 21"/>
              <p:cNvSpPr/>
              <p:nvPr/>
            </p:nvSpPr>
            <p:spPr>
              <a:xfrm flipH="1">
                <a:off x="3635896" y="1916832"/>
                <a:ext cx="576064" cy="432048"/>
              </a:xfrm>
              <a:prstGeom prst="rightArrow">
                <a:avLst>
                  <a:gd name="adj1" fmla="val 50000"/>
                  <a:gd name="adj2" fmla="val 50000"/>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3257" name="Picture 9"/>
            <p:cNvPicPr>
              <a:picLocks noChangeAspect="1" noChangeArrowheads="1"/>
            </p:cNvPicPr>
            <p:nvPr/>
          </p:nvPicPr>
          <p:blipFill>
            <a:blip r:embed="rId4"/>
            <a:srcRect/>
            <a:stretch>
              <a:fillRect/>
            </a:stretch>
          </p:blipFill>
          <p:spPr bwMode="auto">
            <a:xfrm>
              <a:off x="4374573" y="1412776"/>
              <a:ext cx="1733916" cy="1296144"/>
            </a:xfrm>
            <a:prstGeom prst="rect">
              <a:avLst/>
            </a:prstGeom>
            <a:noFill/>
            <a:ln w="9525">
              <a:noFill/>
              <a:miter lim="800000"/>
              <a:headEnd/>
              <a:tailEnd/>
            </a:ln>
            <a:effectLst/>
          </p:spPr>
        </p:pic>
      </p:grpSp>
      <p:sp>
        <p:nvSpPr>
          <p:cNvPr id="115" name="Shape 115"/>
          <p:cNvSpPr txBox="1">
            <a:spLocks noGrp="1"/>
          </p:cNvSpPr>
          <p:nvPr>
            <p:ph type="title" idx="4294967295"/>
          </p:nvPr>
        </p:nvSpPr>
        <p:spPr>
          <a:xfrm>
            <a:off x="0" y="76200"/>
            <a:ext cx="8585200" cy="431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i="0" u="none" strike="noStrike" cap="none" dirty="0">
                <a:solidFill>
                  <a:schemeClr val="lt1"/>
                </a:solidFill>
                <a:latin typeface="Arial"/>
                <a:ea typeface="Arial"/>
                <a:cs typeface="Arial"/>
                <a:sym typeface="Arial"/>
              </a:rPr>
              <a:t> Information from the Skies</a:t>
            </a:r>
          </a:p>
        </p:txBody>
      </p:sp>
      <p:sp>
        <p:nvSpPr>
          <p:cNvPr id="24" name="Cross 23"/>
          <p:cNvSpPr/>
          <p:nvPr/>
        </p:nvSpPr>
        <p:spPr>
          <a:xfrm rot="2649782">
            <a:off x="2130074" y="1568368"/>
            <a:ext cx="1092059" cy="1081374"/>
          </a:xfrm>
          <a:prstGeom prst="plus">
            <a:avLst>
              <a:gd name="adj" fmla="val 444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Cross 24"/>
          <p:cNvSpPr/>
          <p:nvPr/>
        </p:nvSpPr>
        <p:spPr>
          <a:xfrm rot="2649782">
            <a:off x="4650352" y="1568368"/>
            <a:ext cx="1092059" cy="1081374"/>
          </a:xfrm>
          <a:prstGeom prst="plus">
            <a:avLst>
              <a:gd name="adj" fmla="val 444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Shape 118"/>
          <p:cNvSpPr txBox="1"/>
          <p:nvPr/>
        </p:nvSpPr>
        <p:spPr>
          <a:xfrm>
            <a:off x="0" y="3356992"/>
            <a:ext cx="9324528" cy="2109300"/>
          </a:xfrm>
          <a:prstGeom prst="rect">
            <a:avLst/>
          </a:prstGeom>
          <a:noFill/>
          <a:ln>
            <a:noFill/>
          </a:ln>
        </p:spPr>
        <p:txBody>
          <a:bodyPr lIns="91425" tIns="91425" rIns="91425" bIns="91425" anchor="t" anchorCtr="0">
            <a:noAutofit/>
          </a:bodyPr>
          <a:lstStyle/>
          <a:p>
            <a:pPr lvl="0" rtl="0">
              <a:spcBef>
                <a:spcPts val="0"/>
              </a:spcBef>
              <a:buNone/>
            </a:pPr>
            <a:r>
              <a:rPr lang="en-US" sz="2600" b="1" dirty="0">
                <a:solidFill>
                  <a:schemeClr val="accent2"/>
                </a:solidFill>
              </a:rPr>
              <a:t>Electromagnetic: </a:t>
            </a:r>
            <a:r>
              <a:rPr lang="en-US" sz="2400" dirty="0">
                <a:solidFill>
                  <a:schemeClr val="dk1"/>
                </a:solidFill>
                <a:latin typeface="Arial Narrow" pitchFamily="34" charset="0"/>
              </a:rPr>
              <a:t>Refers to a type of </a:t>
            </a:r>
            <a:r>
              <a:rPr lang="en-US" sz="2400" b="1" u="sng" dirty="0">
                <a:solidFill>
                  <a:schemeClr val="dk1"/>
                </a:solidFill>
                <a:latin typeface="Arial Narrow" pitchFamily="34" charset="0"/>
              </a:rPr>
              <a:t>energy</a:t>
            </a:r>
            <a:r>
              <a:rPr lang="en-US" sz="2400" b="1" dirty="0">
                <a:solidFill>
                  <a:schemeClr val="dk1"/>
                </a:solidFill>
                <a:latin typeface="Arial Narrow" pitchFamily="34" charset="0"/>
              </a:rPr>
              <a:t> </a:t>
            </a:r>
            <a:r>
              <a:rPr lang="en-US" sz="2400" dirty="0">
                <a:solidFill>
                  <a:schemeClr val="dk1"/>
                </a:solidFill>
                <a:latin typeface="Arial Narrow" pitchFamily="34" charset="0"/>
              </a:rPr>
              <a:t>(</a:t>
            </a:r>
            <a:r>
              <a:rPr lang="en-US" sz="2400" dirty="0" err="1">
                <a:solidFill>
                  <a:schemeClr val="dk1"/>
                </a:solidFill>
                <a:latin typeface="Arial Narrow" pitchFamily="34" charset="0"/>
              </a:rPr>
              <a:t>eg</a:t>
            </a:r>
            <a:r>
              <a:rPr lang="en-US" sz="2400" dirty="0">
                <a:solidFill>
                  <a:schemeClr val="dk1"/>
                </a:solidFill>
                <a:latin typeface="Arial Narrow" pitchFamily="34" charset="0"/>
              </a:rPr>
              <a:t>. light) traveling in the </a:t>
            </a:r>
          </a:p>
          <a:p>
            <a:pPr lvl="0" rtl="0">
              <a:spcBef>
                <a:spcPts val="0"/>
              </a:spcBef>
              <a:buNone/>
            </a:pPr>
            <a:r>
              <a:rPr lang="en-US" sz="2400" dirty="0">
                <a:solidFill>
                  <a:schemeClr val="dk1"/>
                </a:solidFill>
                <a:latin typeface="Arial Narrow" pitchFamily="34" charset="0"/>
              </a:rPr>
              <a:t>form of </a:t>
            </a:r>
            <a:r>
              <a:rPr lang="en-US" sz="2400" b="1" i="1">
                <a:solidFill>
                  <a:schemeClr val="dk1"/>
                </a:solidFill>
                <a:latin typeface="Arial Narrow" pitchFamily="34" charset="0"/>
              </a:rPr>
              <a:t>oscillating </a:t>
            </a:r>
            <a:r>
              <a:rPr lang="en-US" sz="2400" b="1" i="1" u="sng">
                <a:solidFill>
                  <a:srgbClr val="FF0000"/>
                </a:solidFill>
                <a:latin typeface="Arial Narrow" pitchFamily="34" charset="0"/>
              </a:rPr>
              <a:t>electric</a:t>
            </a:r>
            <a:r>
              <a:rPr lang="en-US" sz="2400" b="1" i="1">
                <a:solidFill>
                  <a:schemeClr val="dk1"/>
                </a:solidFill>
                <a:latin typeface="Arial Narrow" pitchFamily="34" charset="0"/>
              </a:rPr>
              <a:t>  and  </a:t>
            </a:r>
            <a:r>
              <a:rPr lang="en-US" sz="2400" b="1" i="1" u="sng">
                <a:solidFill>
                  <a:srgbClr val="0000FF"/>
                </a:solidFill>
                <a:latin typeface="Arial Narrow" pitchFamily="34" charset="0"/>
              </a:rPr>
              <a:t>magnetic</a:t>
            </a:r>
            <a:r>
              <a:rPr lang="en-US" sz="2400" b="1" i="1">
                <a:solidFill>
                  <a:schemeClr val="dk1"/>
                </a:solidFill>
                <a:latin typeface="Arial Narrow" pitchFamily="34" charset="0"/>
              </a:rPr>
              <a:t>  fields</a:t>
            </a:r>
            <a:r>
              <a:rPr lang="en-US" sz="2400" b="1">
                <a:solidFill>
                  <a:schemeClr val="dk1"/>
                </a:solidFill>
                <a:latin typeface="Arial Narrow" pitchFamily="34" charset="0"/>
              </a:rPr>
              <a:t> (wave) </a:t>
            </a:r>
            <a:r>
              <a:rPr lang="en-US" sz="2400" dirty="0">
                <a:solidFill>
                  <a:schemeClr val="dk1"/>
                </a:solidFill>
                <a:latin typeface="Arial Narrow" pitchFamily="34" charset="0"/>
              </a:rPr>
              <a:t>that is </a:t>
            </a:r>
            <a:r>
              <a:rPr lang="en-US" sz="2400" b="1" i="1" u="sng" dirty="0">
                <a:solidFill>
                  <a:schemeClr val="dk1"/>
                </a:solidFill>
                <a:latin typeface="Arial Narrow" pitchFamily="34" charset="0"/>
              </a:rPr>
              <a:t>given off </a:t>
            </a:r>
            <a:r>
              <a:rPr lang="en-US" sz="2400" b="1" i="1" u="sng">
                <a:solidFill>
                  <a:schemeClr val="dk1"/>
                </a:solidFill>
                <a:latin typeface="Arial Narrow" pitchFamily="34" charset="0"/>
              </a:rPr>
              <a:t>by electrons</a:t>
            </a:r>
            <a:r>
              <a:rPr lang="en-US" sz="2400" b="1" i="1">
                <a:solidFill>
                  <a:schemeClr val="dk1"/>
                </a:solidFill>
                <a:latin typeface="Arial Narrow" pitchFamily="34" charset="0"/>
              </a:rPr>
              <a:t> </a:t>
            </a:r>
            <a:r>
              <a:rPr lang="en-US" sz="2400" b="1" i="1" dirty="0">
                <a:solidFill>
                  <a:schemeClr val="dk1"/>
                </a:solidFill>
                <a:latin typeface="Arial Narrow" pitchFamily="34" charset="0"/>
              </a:rPr>
              <a:t>inside atoms</a:t>
            </a:r>
            <a:r>
              <a:rPr lang="en-US" sz="2400" b="1" dirty="0">
                <a:solidFill>
                  <a:schemeClr val="dk1"/>
                </a:solidFill>
                <a:latin typeface="Arial Narrow" pitchFamily="34" charset="0"/>
              </a:rPr>
              <a:t>.</a:t>
            </a:r>
          </a:p>
          <a:p>
            <a:pPr lvl="0">
              <a:spcBef>
                <a:spcPts val="0"/>
              </a:spcBef>
              <a:buNone/>
            </a:pPr>
            <a:endParaRPr dirty="0"/>
          </a:p>
        </p:txBody>
      </p:sp>
      <p:pic>
        <p:nvPicPr>
          <p:cNvPr id="124" name="Shape 124"/>
          <p:cNvPicPr preferRelativeResize="0"/>
          <p:nvPr/>
        </p:nvPicPr>
        <p:blipFill>
          <a:blip r:embed="rId5">
            <a:alphaModFix/>
          </a:blip>
          <a:stretch>
            <a:fillRect/>
          </a:stretch>
        </p:blipFill>
        <p:spPr>
          <a:xfrm>
            <a:off x="4592776" y="4293096"/>
            <a:ext cx="4551224" cy="2175399"/>
          </a:xfrm>
          <a:prstGeom prst="rect">
            <a:avLst/>
          </a:prstGeom>
          <a:noFill/>
          <a:ln>
            <a:noFill/>
          </a:ln>
        </p:spPr>
      </p:pic>
      <p:grpSp>
        <p:nvGrpSpPr>
          <p:cNvPr id="119" name="Shape 119"/>
          <p:cNvGrpSpPr/>
          <p:nvPr/>
        </p:nvGrpSpPr>
        <p:grpSpPr>
          <a:xfrm>
            <a:off x="0" y="4941168"/>
            <a:ext cx="4860032" cy="1916832"/>
            <a:chOff x="4772" y="4977250"/>
            <a:chExt cx="4541120" cy="1916832"/>
          </a:xfrm>
        </p:grpSpPr>
        <p:pic>
          <p:nvPicPr>
            <p:cNvPr id="120" name="Shape 120"/>
            <p:cNvPicPr preferRelativeResize="0"/>
            <p:nvPr/>
          </p:nvPicPr>
          <p:blipFill>
            <a:blip r:embed="rId6">
              <a:alphaModFix/>
            </a:blip>
            <a:stretch>
              <a:fillRect/>
            </a:stretch>
          </p:blipFill>
          <p:spPr>
            <a:xfrm>
              <a:off x="1652728" y="5121266"/>
              <a:ext cx="1211092" cy="1075109"/>
            </a:xfrm>
            <a:prstGeom prst="rect">
              <a:avLst/>
            </a:prstGeom>
            <a:noFill/>
            <a:ln>
              <a:noFill/>
            </a:ln>
          </p:spPr>
        </p:pic>
        <p:pic>
          <p:nvPicPr>
            <p:cNvPr id="121" name="Shape 121"/>
            <p:cNvPicPr preferRelativeResize="0"/>
            <p:nvPr/>
          </p:nvPicPr>
          <p:blipFill>
            <a:blip r:embed="rId7">
              <a:alphaModFix/>
            </a:blip>
            <a:stretch>
              <a:fillRect/>
            </a:stretch>
          </p:blipFill>
          <p:spPr>
            <a:xfrm>
              <a:off x="4773" y="5517232"/>
              <a:ext cx="1378825" cy="1067824"/>
            </a:xfrm>
            <a:prstGeom prst="rect">
              <a:avLst/>
            </a:prstGeom>
            <a:noFill/>
            <a:ln>
              <a:noFill/>
            </a:ln>
          </p:spPr>
        </p:pic>
        <p:sp>
          <p:nvSpPr>
            <p:cNvPr id="123" name="Shape 123"/>
            <p:cNvSpPr txBox="1"/>
            <p:nvPr/>
          </p:nvSpPr>
          <p:spPr>
            <a:xfrm>
              <a:off x="4772" y="4977250"/>
              <a:ext cx="2670600" cy="768900"/>
            </a:xfrm>
            <a:prstGeom prst="rect">
              <a:avLst/>
            </a:prstGeom>
            <a:noFill/>
            <a:ln>
              <a:noFill/>
            </a:ln>
          </p:spPr>
          <p:txBody>
            <a:bodyPr lIns="91425" tIns="91425" rIns="91425" bIns="91425" anchor="t" anchorCtr="0">
              <a:noAutofit/>
            </a:bodyPr>
            <a:lstStyle/>
            <a:p>
              <a:pPr lvl="0" rtl="0">
                <a:spcBef>
                  <a:spcPts val="1400"/>
                </a:spcBef>
                <a:buClr>
                  <a:schemeClr val="dk1"/>
                </a:buClr>
                <a:buSzPct val="39285"/>
                <a:buFont typeface="Arial"/>
                <a:buNone/>
              </a:pPr>
              <a:r>
                <a:rPr lang="en-US" sz="2400" b="1" dirty="0">
                  <a:solidFill>
                    <a:schemeClr val="dk1"/>
                  </a:solidFill>
                </a:rPr>
                <a:t>Examples:</a:t>
              </a:r>
            </a:p>
          </p:txBody>
        </p:sp>
        <p:pic>
          <p:nvPicPr>
            <p:cNvPr id="122" name="Shape 122"/>
            <p:cNvPicPr preferRelativeResize="0"/>
            <p:nvPr/>
          </p:nvPicPr>
          <p:blipFill>
            <a:blip r:embed="rId8">
              <a:alphaModFix/>
            </a:blip>
            <a:stretch>
              <a:fillRect/>
            </a:stretch>
          </p:blipFill>
          <p:spPr>
            <a:xfrm>
              <a:off x="3200235" y="5985362"/>
              <a:ext cx="1345657" cy="908720"/>
            </a:xfrm>
            <a:prstGeom prst="rect">
              <a:avLst/>
            </a:prstGeom>
            <a:noFill/>
            <a:ln>
              <a:noFill/>
            </a:ln>
          </p:spPr>
        </p:pic>
      </p:grpSp>
      <p:sp>
        <p:nvSpPr>
          <p:cNvPr id="12" name="TextBox 11"/>
          <p:cNvSpPr txBox="1"/>
          <p:nvPr/>
        </p:nvSpPr>
        <p:spPr>
          <a:xfrm>
            <a:off x="0" y="620688"/>
            <a:ext cx="6588224" cy="461665"/>
          </a:xfrm>
          <a:prstGeom prst="rect">
            <a:avLst/>
          </a:prstGeom>
          <a:noFill/>
        </p:spPr>
        <p:txBody>
          <a:bodyPr wrap="square" rtlCol="0">
            <a:spAutoFit/>
          </a:bodyPr>
          <a:lstStyle/>
          <a:p>
            <a:r>
              <a:rPr lang="en-CA" sz="2400" b="1" dirty="0">
                <a:latin typeface="Arial Narrow" pitchFamily="34" charset="0"/>
              </a:rPr>
              <a:t>What is “Electromagnetic</a:t>
            </a:r>
            <a:r>
              <a:rPr lang="en-CA" b="1" dirty="0">
                <a:latin typeface="Arial Narrow" pitchFamily="34" charset="0"/>
              </a:rPr>
              <a:t> </a:t>
            </a:r>
            <a:r>
              <a:rPr lang="en-CA" sz="2400" b="1" dirty="0">
                <a:latin typeface="Arial Narrow" pitchFamily="34" charset="0"/>
              </a:rPr>
              <a:t>(EM)</a:t>
            </a:r>
            <a:r>
              <a:rPr lang="en-CA" sz="1800" b="1" dirty="0">
                <a:latin typeface="Arial Narrow" pitchFamily="34" charset="0"/>
              </a:rPr>
              <a:t> </a:t>
            </a:r>
            <a:r>
              <a:rPr lang="en-CA" sz="2400" b="1" dirty="0">
                <a:latin typeface="Arial Narrow" pitchFamily="34" charset="0"/>
              </a:rPr>
              <a:t>Radiation”?</a:t>
            </a:r>
          </a:p>
        </p:txBody>
      </p:sp>
      <p:sp>
        <p:nvSpPr>
          <p:cNvPr id="13" name="TextBox 12"/>
          <p:cNvSpPr txBox="1"/>
          <p:nvPr/>
        </p:nvSpPr>
        <p:spPr>
          <a:xfrm>
            <a:off x="0" y="5589240"/>
            <a:ext cx="5292080" cy="1354217"/>
          </a:xfrm>
          <a:prstGeom prst="rect">
            <a:avLst/>
          </a:prstGeom>
          <a:noFill/>
        </p:spPr>
        <p:txBody>
          <a:bodyPr wrap="square" rtlCol="0">
            <a:spAutoFit/>
          </a:bodyPr>
          <a:lstStyle/>
          <a:p>
            <a:r>
              <a:rPr lang="en-CA" sz="1800" dirty="0">
                <a:latin typeface="Arial Narrow" pitchFamily="34" charset="0"/>
              </a:rPr>
              <a:t>			</a:t>
            </a:r>
            <a:r>
              <a:rPr lang="en-CA" sz="1800">
                <a:latin typeface="Arial Narrow" pitchFamily="34" charset="0"/>
              </a:rPr>
              <a:t>                UV </a:t>
            </a:r>
            <a:r>
              <a:rPr lang="en-CA" sz="1800" dirty="0">
                <a:latin typeface="Arial Narrow" pitchFamily="34" charset="0"/>
              </a:rPr>
              <a:t>- Rays </a:t>
            </a:r>
          </a:p>
          <a:p>
            <a:endParaRPr lang="en-CA" sz="1800" dirty="0">
              <a:latin typeface="Arial Narrow" pitchFamily="34" charset="0"/>
            </a:endParaRPr>
          </a:p>
          <a:p>
            <a:r>
              <a:rPr lang="en-CA" sz="1800">
                <a:latin typeface="Arial Narrow" pitchFamily="34" charset="0"/>
              </a:rPr>
              <a:t>                                   Radio </a:t>
            </a:r>
            <a:r>
              <a:rPr lang="en-CA" sz="1800" dirty="0">
                <a:latin typeface="Arial Narrow" pitchFamily="34" charset="0"/>
              </a:rPr>
              <a:t>Waves </a:t>
            </a:r>
          </a:p>
          <a:p>
            <a:endParaRPr lang="en-CA" sz="800" dirty="0">
              <a:latin typeface="Arial Narrow" pitchFamily="34" charset="0"/>
            </a:endParaRPr>
          </a:p>
          <a:p>
            <a:r>
              <a:rPr lang="en-CA" sz="1800" dirty="0">
                <a:latin typeface="Arial Narrow" pitchFamily="34" charset="0"/>
              </a:rPr>
              <a:t>Visible Light            		</a:t>
            </a:r>
          </a:p>
        </p:txBody>
      </p:sp>
      <p:pic>
        <p:nvPicPr>
          <p:cNvPr id="1026" name="Picture 2"/>
          <p:cNvPicPr>
            <a:picLocks noChangeAspect="1" noChangeArrowheads="1"/>
          </p:cNvPicPr>
          <p:nvPr/>
        </p:nvPicPr>
        <p:blipFill>
          <a:blip r:embed="rId9"/>
          <a:srcRect/>
          <a:stretch>
            <a:fillRect/>
          </a:stretch>
        </p:blipFill>
        <p:spPr bwMode="auto">
          <a:xfrm>
            <a:off x="6534150" y="0"/>
            <a:ext cx="2609850" cy="2524125"/>
          </a:xfrm>
          <a:prstGeom prst="rect">
            <a:avLst/>
          </a:prstGeom>
          <a:noFill/>
          <a:ln w="9525">
            <a:noFill/>
            <a:miter lim="800000"/>
            <a:headEnd/>
            <a:tailEnd/>
          </a:ln>
          <a:effectLst/>
        </p:spPr>
      </p:pic>
      <p:sp>
        <p:nvSpPr>
          <p:cNvPr id="53250" name="AutoShape 2" descr="Image result for family guy radioactive waste episod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53252" name="AutoShape 4" descr="Image result for family guy radioactive waste episod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16" name="Shape 116"/>
          <p:cNvSpPr txBox="1"/>
          <p:nvPr/>
        </p:nvSpPr>
        <p:spPr>
          <a:xfrm>
            <a:off x="0" y="1052736"/>
            <a:ext cx="1835696" cy="5760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2500" b="1" dirty="0">
                <a:solidFill>
                  <a:schemeClr val="accent2"/>
                </a:solidFill>
              </a:rPr>
              <a:t>R</a:t>
            </a:r>
            <a:r>
              <a:rPr lang="en-US" sz="2500" b="1" i="0" u="none" dirty="0">
                <a:solidFill>
                  <a:schemeClr val="accent2"/>
                </a:solidFill>
                <a:latin typeface="Arial"/>
                <a:ea typeface="Arial"/>
                <a:cs typeface="Arial"/>
                <a:sym typeface="Arial"/>
              </a:rPr>
              <a:t>adiation</a:t>
            </a:r>
            <a:r>
              <a:rPr lang="en-US" sz="2500" b="1" i="0" u="none" dirty="0">
                <a:solidFill>
                  <a:schemeClr val="dk1"/>
                </a:solidFill>
                <a:latin typeface="Arial"/>
                <a:ea typeface="Arial"/>
                <a:cs typeface="Arial"/>
                <a:sym typeface="Arial"/>
              </a:rPr>
              <a:t>:</a:t>
            </a:r>
            <a:endParaRPr lang="en-US" sz="2500" b="1" dirty="0">
              <a:solidFill>
                <a:schemeClr val="dk1"/>
              </a:solidFill>
            </a:endParaRPr>
          </a:p>
        </p:txBody>
      </p:sp>
      <p:sp>
        <p:nvSpPr>
          <p:cNvPr id="15" name="Rectangle 14"/>
          <p:cNvSpPr/>
          <p:nvPr/>
        </p:nvSpPr>
        <p:spPr>
          <a:xfrm>
            <a:off x="0" y="2636912"/>
            <a:ext cx="9144000" cy="430887"/>
          </a:xfrm>
          <a:prstGeom prst="rect">
            <a:avLst/>
          </a:prstGeom>
        </p:spPr>
        <p:txBody>
          <a:bodyPr wrap="square">
            <a:spAutoFit/>
          </a:bodyPr>
          <a:lstStyle/>
          <a:p>
            <a:pPr lvl="0">
              <a:buClr>
                <a:schemeClr val="accent2"/>
              </a:buClr>
              <a:buSzPct val="25000"/>
            </a:pPr>
            <a:r>
              <a:rPr lang="en-US" sz="2200" dirty="0">
                <a:solidFill>
                  <a:schemeClr val="dk1"/>
                </a:solidFill>
                <a:latin typeface="Arial Narrow" pitchFamily="34" charset="0"/>
              </a:rPr>
              <a:t>*(</a:t>
            </a:r>
            <a:r>
              <a:rPr lang="en-US" sz="2200" u="sng" dirty="0">
                <a:solidFill>
                  <a:schemeClr val="dk1"/>
                </a:solidFill>
                <a:latin typeface="Arial Narrow" pitchFamily="34" charset="0"/>
              </a:rPr>
              <a:t>not</a:t>
            </a:r>
            <a:r>
              <a:rPr lang="en-US" sz="2200" dirty="0">
                <a:solidFill>
                  <a:schemeClr val="dk1"/>
                </a:solidFill>
                <a:latin typeface="Arial Narrow" pitchFamily="34" charset="0"/>
              </a:rPr>
              <a:t> </a:t>
            </a:r>
            <a:r>
              <a:rPr lang="en-US" sz="2200" dirty="0" err="1">
                <a:solidFill>
                  <a:schemeClr val="dk1"/>
                </a:solidFill>
                <a:latin typeface="Arial Narrow" pitchFamily="34" charset="0"/>
              </a:rPr>
              <a:t>refering</a:t>
            </a:r>
            <a:r>
              <a:rPr lang="en-US" sz="2200" dirty="0">
                <a:solidFill>
                  <a:schemeClr val="dk1"/>
                </a:solidFill>
                <a:latin typeface="Arial Narrow" pitchFamily="34" charset="0"/>
              </a:rPr>
              <a:t> to subatomic particles released in “radioactive” radiation)</a:t>
            </a:r>
          </a:p>
        </p:txBody>
      </p:sp>
      <p:sp>
        <p:nvSpPr>
          <p:cNvPr id="26" name="TextBox 25"/>
          <p:cNvSpPr txBox="1"/>
          <p:nvPr/>
        </p:nvSpPr>
        <p:spPr>
          <a:xfrm>
            <a:off x="1763688" y="1268760"/>
            <a:ext cx="4320480" cy="1508105"/>
          </a:xfrm>
          <a:prstGeom prst="rect">
            <a:avLst/>
          </a:prstGeom>
          <a:solidFill>
            <a:schemeClr val="bg1"/>
          </a:solidFill>
        </p:spPr>
        <p:txBody>
          <a:bodyPr wrap="square" rtlCol="0">
            <a:spAutoFit/>
          </a:bodyPr>
          <a:lstStyle/>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dirty="0">
              <a:latin typeface="Arial Narrow" pitchFamily="34" charset="0"/>
            </a:endParaRPr>
          </a:p>
        </p:txBody>
      </p:sp>
      <p:sp>
        <p:nvSpPr>
          <p:cNvPr id="16" name="Rectangle 15"/>
          <p:cNvSpPr/>
          <p:nvPr/>
        </p:nvSpPr>
        <p:spPr>
          <a:xfrm>
            <a:off x="0" y="1052736"/>
            <a:ext cx="6516216" cy="1862048"/>
          </a:xfrm>
          <a:prstGeom prst="rect">
            <a:avLst/>
          </a:prstGeom>
          <a:noFill/>
        </p:spPr>
        <p:txBody>
          <a:bodyPr wrap="square">
            <a:spAutoFit/>
          </a:bodyPr>
          <a:lstStyle/>
          <a:p>
            <a:pPr lvl="0">
              <a:buClr>
                <a:schemeClr val="accent2"/>
              </a:buClr>
              <a:buSzPct val="25000"/>
            </a:pPr>
            <a:r>
              <a:rPr lang="en-US" sz="2300" b="1">
                <a:solidFill>
                  <a:schemeClr val="dk1"/>
                </a:solidFill>
              </a:rPr>
              <a:t>                      </a:t>
            </a:r>
            <a:r>
              <a:rPr lang="en-US" sz="2300" b="1" i="1">
                <a:solidFill>
                  <a:schemeClr val="dk1"/>
                </a:solidFill>
              </a:rPr>
              <a:t>A </a:t>
            </a:r>
            <a:r>
              <a:rPr lang="en-US" sz="2300" b="1" i="1" dirty="0">
                <a:solidFill>
                  <a:schemeClr val="dk1"/>
                </a:solidFill>
              </a:rPr>
              <a:t>process by </a:t>
            </a:r>
            <a:r>
              <a:rPr lang="en-US" sz="2300" b="1" i="1">
                <a:solidFill>
                  <a:schemeClr val="dk1"/>
                </a:solidFill>
              </a:rPr>
              <a:t>which energy</a:t>
            </a:r>
          </a:p>
          <a:p>
            <a:pPr lvl="0">
              <a:buClr>
                <a:schemeClr val="accent2"/>
              </a:buClr>
              <a:buSzPct val="25000"/>
            </a:pPr>
            <a:r>
              <a:rPr lang="en-US" sz="2300" b="1" i="1">
                <a:solidFill>
                  <a:schemeClr val="dk1"/>
                </a:solidFill>
              </a:rPr>
              <a:t>is transmitted </a:t>
            </a:r>
            <a:r>
              <a:rPr lang="en-US" sz="2300" b="1" i="1" dirty="0" err="1">
                <a:solidFill>
                  <a:schemeClr val="dk1"/>
                </a:solidFill>
              </a:rPr>
              <a:t>frm</a:t>
            </a:r>
            <a:r>
              <a:rPr lang="en-US" sz="2300" b="1" i="1" dirty="0">
                <a:solidFill>
                  <a:schemeClr val="dk1"/>
                </a:solidFill>
              </a:rPr>
              <a:t> a source to another pt in </a:t>
            </a:r>
          </a:p>
          <a:p>
            <a:pPr lvl="0">
              <a:buClr>
                <a:schemeClr val="accent2"/>
              </a:buClr>
              <a:buSzPct val="25000"/>
            </a:pPr>
            <a:r>
              <a:rPr lang="en-US" sz="2300" b="1" i="1" dirty="0">
                <a:solidFill>
                  <a:schemeClr val="dk1"/>
                </a:solidFill>
              </a:rPr>
              <a:t>space without need for any physical </a:t>
            </a:r>
          </a:p>
          <a:p>
            <a:pPr lvl="0">
              <a:buClr>
                <a:schemeClr val="accent2"/>
              </a:buClr>
              <a:buSzPct val="25000"/>
            </a:pPr>
            <a:r>
              <a:rPr lang="en-US" sz="2300" b="1" i="1">
                <a:solidFill>
                  <a:schemeClr val="dk1"/>
                </a:solidFill>
              </a:rPr>
              <a:t>connection ( “medium” ) btwn </a:t>
            </a:r>
            <a:r>
              <a:rPr lang="en-US" sz="2300" b="1" i="1" dirty="0">
                <a:solidFill>
                  <a:schemeClr val="dk1"/>
                </a:solidFill>
              </a:rPr>
              <a:t>those 2 </a:t>
            </a:r>
            <a:r>
              <a:rPr lang="en-US" sz="2300" b="1" i="1">
                <a:solidFill>
                  <a:schemeClr val="dk1"/>
                </a:solidFill>
              </a:rPr>
              <a:t>points.</a:t>
            </a:r>
          </a:p>
          <a:p>
            <a:pPr lvl="0">
              <a:buClr>
                <a:schemeClr val="accent2"/>
              </a:buClr>
              <a:buSzPct val="25000"/>
            </a:pPr>
            <a:r>
              <a:rPr lang="en-US" sz="2300" b="1" i="1">
                <a:solidFill>
                  <a:schemeClr val="dk1"/>
                </a:solidFill>
              </a:rPr>
              <a:t> </a:t>
            </a:r>
            <a:endParaRPr lang="en-US" sz="2300" b="1" i="1" dirty="0">
              <a:solidFill>
                <a:schemeClr val="dk1"/>
              </a:solidFill>
            </a:endParaRPr>
          </a:p>
        </p:txBody>
      </p:sp>
      <p:sp>
        <p:nvSpPr>
          <p:cNvPr id="18" name="TextBox 17"/>
          <p:cNvSpPr txBox="1"/>
          <p:nvPr/>
        </p:nvSpPr>
        <p:spPr>
          <a:xfrm>
            <a:off x="4572000" y="1052736"/>
            <a:ext cx="1440160" cy="446276"/>
          </a:xfrm>
          <a:prstGeom prst="rect">
            <a:avLst/>
          </a:prstGeom>
          <a:solidFill>
            <a:schemeClr val="bg1"/>
          </a:solidFill>
        </p:spPr>
        <p:txBody>
          <a:bodyPr wrap="square" rtlCol="0">
            <a:spAutoFit/>
          </a:bodyPr>
          <a:lstStyle/>
          <a:p>
            <a:r>
              <a:rPr lang="en-CA" sz="2300">
                <a:latin typeface="Arial Narrow" pitchFamily="34" charset="0"/>
              </a:rPr>
              <a:t>________</a:t>
            </a:r>
            <a:endParaRPr lang="en-CA" sz="2300" dirty="0">
              <a:latin typeface="Arial Narrow" pitchFamily="34" charset="0"/>
            </a:endParaRPr>
          </a:p>
        </p:txBody>
      </p:sp>
      <p:sp>
        <p:nvSpPr>
          <p:cNvPr id="27" name="TextBox 26"/>
          <p:cNvSpPr txBox="1"/>
          <p:nvPr/>
        </p:nvSpPr>
        <p:spPr>
          <a:xfrm>
            <a:off x="0" y="2132856"/>
            <a:ext cx="1691680" cy="446276"/>
          </a:xfrm>
          <a:prstGeom prst="rect">
            <a:avLst/>
          </a:prstGeom>
          <a:solidFill>
            <a:schemeClr val="bg1"/>
          </a:solidFill>
        </p:spPr>
        <p:txBody>
          <a:bodyPr wrap="square" rtlCol="0">
            <a:spAutoFit/>
          </a:bodyPr>
          <a:lstStyle/>
          <a:p>
            <a:r>
              <a:rPr lang="en-CA" sz="2300">
                <a:latin typeface="Arial Narrow" pitchFamily="34" charset="0"/>
              </a:rPr>
              <a:t>___________</a:t>
            </a:r>
            <a:endParaRPr lang="en-CA" sz="2300" dirty="0">
              <a:latin typeface="Arial Narrow" pitchFamily="34" charset="0"/>
            </a:endParaRPr>
          </a:p>
        </p:txBody>
      </p:sp>
      <p:sp>
        <p:nvSpPr>
          <p:cNvPr id="31" name="TextBox 30"/>
          <p:cNvSpPr txBox="1"/>
          <p:nvPr/>
        </p:nvSpPr>
        <p:spPr>
          <a:xfrm>
            <a:off x="5292080" y="6309320"/>
            <a:ext cx="1728192" cy="446276"/>
          </a:xfrm>
          <a:prstGeom prst="rect">
            <a:avLst/>
          </a:prstGeom>
          <a:noFill/>
        </p:spPr>
        <p:txBody>
          <a:bodyPr wrap="square" rtlCol="0">
            <a:spAutoFit/>
          </a:bodyPr>
          <a:lstStyle/>
          <a:p>
            <a:r>
              <a:rPr lang="en-CA" sz="2300">
                <a:latin typeface="Arial Narrow" pitchFamily="34" charset="0"/>
              </a:rPr>
              <a:t>                       </a:t>
            </a:r>
            <a:endParaRPr lang="en-CA" sz="2300" dirty="0">
              <a:latin typeface="Arial Narrow" pitchFamily="34" charset="0"/>
            </a:endParaRPr>
          </a:p>
        </p:txBody>
      </p:sp>
      <p:sp>
        <p:nvSpPr>
          <p:cNvPr id="33" name="TextBox 32"/>
          <p:cNvSpPr txBox="1"/>
          <p:nvPr/>
        </p:nvSpPr>
        <p:spPr>
          <a:xfrm>
            <a:off x="2195736" y="3861048"/>
            <a:ext cx="1008112" cy="415498"/>
          </a:xfrm>
          <a:prstGeom prst="rect">
            <a:avLst/>
          </a:prstGeom>
          <a:solidFill>
            <a:schemeClr val="bg1"/>
          </a:solidFill>
        </p:spPr>
        <p:txBody>
          <a:bodyPr wrap="square" rtlCol="0">
            <a:spAutoFit/>
          </a:bodyPr>
          <a:lstStyle/>
          <a:p>
            <a:r>
              <a:rPr lang="en-CA" sz="2100" u="sng">
                <a:latin typeface="Arial Narrow" pitchFamily="34" charset="0"/>
              </a:rPr>
              <a:t>______</a:t>
            </a:r>
            <a:endParaRPr lang="en-CA" sz="2100" u="sng" dirty="0">
              <a:latin typeface="Arial Narrow" pitchFamily="34" charset="0"/>
            </a:endParaRPr>
          </a:p>
        </p:txBody>
      </p:sp>
      <p:sp>
        <p:nvSpPr>
          <p:cNvPr id="34" name="TextBox 33"/>
          <p:cNvSpPr txBox="1"/>
          <p:nvPr/>
        </p:nvSpPr>
        <p:spPr>
          <a:xfrm>
            <a:off x="3779912" y="3861048"/>
            <a:ext cx="1224136" cy="415498"/>
          </a:xfrm>
          <a:prstGeom prst="rect">
            <a:avLst/>
          </a:prstGeom>
          <a:solidFill>
            <a:schemeClr val="bg1"/>
          </a:solidFill>
        </p:spPr>
        <p:txBody>
          <a:bodyPr wrap="square" rtlCol="0">
            <a:spAutoFit/>
          </a:bodyPr>
          <a:lstStyle/>
          <a:p>
            <a:r>
              <a:rPr lang="en-CA" sz="2100" u="sng">
                <a:latin typeface="Arial Narrow" pitchFamily="34" charset="0"/>
              </a:rPr>
              <a:t>_______</a:t>
            </a:r>
            <a:endParaRPr lang="en-CA" sz="2100" u="sng" dirty="0">
              <a:latin typeface="Arial Narrow" pitchFamily="34" charset="0"/>
            </a:endParaRPr>
          </a:p>
        </p:txBody>
      </p:sp>
      <p:sp>
        <p:nvSpPr>
          <p:cNvPr id="37" name="TextBox 36"/>
          <p:cNvSpPr txBox="1"/>
          <p:nvPr/>
        </p:nvSpPr>
        <p:spPr>
          <a:xfrm>
            <a:off x="1835696" y="2132856"/>
            <a:ext cx="1512168" cy="446276"/>
          </a:xfrm>
          <a:prstGeom prst="rect">
            <a:avLst/>
          </a:prstGeom>
          <a:solidFill>
            <a:schemeClr val="bg1"/>
          </a:solidFill>
        </p:spPr>
        <p:txBody>
          <a:bodyPr wrap="square" rtlCol="0">
            <a:spAutoFit/>
          </a:bodyPr>
          <a:lstStyle/>
          <a:p>
            <a:r>
              <a:rPr lang="en-CA" sz="2300" u="sng">
                <a:latin typeface="Arial Narrow" pitchFamily="34" charset="0"/>
              </a:rPr>
              <a:t>_________</a:t>
            </a:r>
            <a:endParaRPr lang="en-CA" sz="2300" u="sng" dirty="0">
              <a:latin typeface="Arial Narrow"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500" fill="hold"/>
                                        <p:tgtEl>
                                          <p:spTgt spid="116"/>
                                        </p:tgtEl>
                                        <p:attrNameLst>
                                          <p:attrName>ppt_x</p:attrName>
                                        </p:attrNameLst>
                                      </p:cBhvr>
                                      <p:tavLst>
                                        <p:tav tm="0">
                                          <p:val>
                                            <p:strVal val="0-#ppt_w/2"/>
                                          </p:val>
                                        </p:tav>
                                        <p:tav tm="100000">
                                          <p:val>
                                            <p:strVal val="#ppt_x"/>
                                          </p:val>
                                        </p:tav>
                                      </p:tavLst>
                                    </p:anim>
                                    <p:anim calcmode="lin" valueType="num">
                                      <p:cBhvr additive="base">
                                        <p:cTn id="14" dur="500" fill="hold"/>
                                        <p:tgtEl>
                                          <p:spTgt spid="11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par>
                          <p:cTn id="18" fill="hold">
                            <p:stCondLst>
                              <p:cond delay="500"/>
                            </p:stCondLst>
                            <p:childTnLst>
                              <p:par>
                                <p:cTn id="19" presetID="2" presetClass="entr" presetSubtype="8" fill="hold" grpId="0" nodeType="after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 calcmode="lin" valueType="num">
                                      <p:cBhvr additive="base">
                                        <p:cTn id="3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6">
                                            <p:txEl>
                                              <p:pRg st="0" end="0"/>
                                            </p:txEl>
                                          </p:spTgt>
                                        </p:tgtEl>
                                        <p:attrNameLst>
                                          <p:attrName>ppt_y</p:attrName>
                                        </p:attrNameLst>
                                      </p:cBhvr>
                                      <p:tavLst>
                                        <p:tav tm="0">
                                          <p:val>
                                            <p:strVal val="#ppt_y"/>
                                          </p:val>
                                        </p:tav>
                                        <p:tav tm="100000">
                                          <p:val>
                                            <p:strVal val="#ppt_y"/>
                                          </p:val>
                                        </p:tav>
                                      </p:tavLst>
                                    </p:anim>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2" presetClass="entr" presetSubtype="2" fill="hold" grpId="1"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1+#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16">
                                            <p:txEl>
                                              <p:pRg st="1" end="1"/>
                                            </p:txEl>
                                          </p:spTgt>
                                        </p:tgtEl>
                                        <p:attrNameLst>
                                          <p:attrName>style.visibility</p:attrName>
                                        </p:attrNameLst>
                                      </p:cBhvr>
                                      <p:to>
                                        <p:strVal val="visible"/>
                                      </p:to>
                                    </p:set>
                                    <p:anim calcmode="lin" valueType="num">
                                      <p:cBhvr additive="base">
                                        <p:cTn id="50"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6">
                                            <p:txEl>
                                              <p:pRg st="1" end="1"/>
                                            </p:txEl>
                                          </p:spTgt>
                                        </p:tgtEl>
                                        <p:attrNameLst>
                                          <p:attrName>ppt_y</p:attrName>
                                        </p:attrNameLst>
                                      </p:cBhvr>
                                      <p:tavLst>
                                        <p:tav tm="0">
                                          <p:val>
                                            <p:strVal val="#ppt_y"/>
                                          </p:val>
                                        </p:tav>
                                        <p:tav tm="100000">
                                          <p:val>
                                            <p:strVal val="#ppt_y"/>
                                          </p:val>
                                        </p:tav>
                                      </p:tavLst>
                                    </p:anim>
                                  </p:childTnLst>
                                </p:cTn>
                              </p:par>
                              <p:par>
                                <p:cTn id="52" presetID="2" presetClass="entr" presetSubtype="2" fill="hold" grpId="1"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1+#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16">
                                            <p:txEl>
                                              <p:pRg st="2" end="2"/>
                                            </p:txEl>
                                          </p:spTgt>
                                        </p:tgtEl>
                                        <p:attrNameLst>
                                          <p:attrName>style.visibility</p:attrName>
                                        </p:attrNameLst>
                                      </p:cBhvr>
                                      <p:to>
                                        <p:strVal val="visible"/>
                                      </p:to>
                                    </p:set>
                                    <p:anim calcmode="lin" valueType="num">
                                      <p:cBhvr additive="base">
                                        <p:cTn id="58"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6">
                                            <p:txEl>
                                              <p:pRg st="2" end="2"/>
                                            </p:txEl>
                                          </p:spTgt>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1+#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 calcmode="lin" valueType="num">
                                      <p:cBhvr additive="base">
                                        <p:cTn id="66" dur="500" fill="hold"/>
                                        <p:tgtEl>
                                          <p:spTgt spid="16">
                                            <p:txEl>
                                              <p:pRg st="3" end="3"/>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16">
                                            <p:txEl>
                                              <p:pRg st="3" end="3"/>
                                            </p:txEl>
                                          </p:spTgt>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16">
                                            <p:txEl>
                                              <p:pRg st="4" end="4"/>
                                            </p:txEl>
                                          </p:spTgt>
                                        </p:tgtEl>
                                        <p:attrNameLst>
                                          <p:attrName>style.visibility</p:attrName>
                                        </p:attrNameLst>
                                      </p:cBhvr>
                                      <p:to>
                                        <p:strVal val="visible"/>
                                      </p:to>
                                    </p:set>
                                    <p:anim calcmode="lin" valueType="num">
                                      <p:cBhvr additive="base">
                                        <p:cTn id="70" dur="500" fill="hold"/>
                                        <p:tgtEl>
                                          <p:spTgt spid="16">
                                            <p:txEl>
                                              <p:pRg st="4" end="4"/>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2000"/>
                                        <p:tgtEl>
                                          <p:spTgt spid="18"/>
                                        </p:tgtEl>
                                      </p:cBhvr>
                                    </p:animEffect>
                                    <p:set>
                                      <p:cBhvr>
                                        <p:cTn id="76" dur="1" fill="hold">
                                          <p:stCondLst>
                                            <p:cond delay="1999"/>
                                          </p:stCondLst>
                                        </p:cTn>
                                        <p:tgtEl>
                                          <p:spTgt spid="1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27"/>
                                        </p:tgtEl>
                                      </p:cBhvr>
                                    </p:animEffect>
                                    <p:set>
                                      <p:cBhvr>
                                        <p:cTn id="81" dur="1" fill="hold">
                                          <p:stCondLst>
                                            <p:cond delay="499"/>
                                          </p:stCondLst>
                                        </p:cTn>
                                        <p:tgtEl>
                                          <p:spTgt spid="2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37"/>
                                        </p:tgtEl>
                                      </p:cBhvr>
                                    </p:animEffect>
                                    <p:set>
                                      <p:cBhvr>
                                        <p:cTn id="86" dur="1" fill="hold">
                                          <p:stCondLst>
                                            <p:cond delay="49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18"/>
                                        </p:tgtEl>
                                        <p:attrNameLst>
                                          <p:attrName>style.visibility</p:attrName>
                                        </p:attrNameLst>
                                      </p:cBhvr>
                                      <p:to>
                                        <p:strVal val="visible"/>
                                      </p:to>
                                    </p:set>
                                    <p:anim calcmode="lin" valueType="num">
                                      <p:cBhvr additive="base">
                                        <p:cTn id="91" dur="500" fill="hold"/>
                                        <p:tgtEl>
                                          <p:spTgt spid="118"/>
                                        </p:tgtEl>
                                        <p:attrNameLst>
                                          <p:attrName>ppt_x</p:attrName>
                                        </p:attrNameLst>
                                      </p:cBhvr>
                                      <p:tavLst>
                                        <p:tav tm="0">
                                          <p:val>
                                            <p:strVal val="0-#ppt_w/2"/>
                                          </p:val>
                                        </p:tav>
                                        <p:tav tm="100000">
                                          <p:val>
                                            <p:strVal val="#ppt_x"/>
                                          </p:val>
                                        </p:tav>
                                      </p:tavLst>
                                    </p:anim>
                                    <p:anim calcmode="lin" valueType="num">
                                      <p:cBhvr additive="base">
                                        <p:cTn id="92" dur="500" fill="hold"/>
                                        <p:tgtEl>
                                          <p:spTgt spid="118"/>
                                        </p:tgtEl>
                                        <p:attrNameLst>
                                          <p:attrName>ppt_y</p:attrName>
                                        </p:attrNameLst>
                                      </p:cBhvr>
                                      <p:tavLst>
                                        <p:tav tm="0">
                                          <p:val>
                                            <p:strVal val="#ppt_y"/>
                                          </p:val>
                                        </p:tav>
                                        <p:tav tm="100000">
                                          <p:val>
                                            <p:strVal val="#ppt_y"/>
                                          </p:val>
                                        </p:tav>
                                      </p:tavLst>
                                    </p:anim>
                                  </p:childTnLst>
                                </p:cTn>
                              </p:par>
                              <p:par>
                                <p:cTn id="93" presetID="2" presetClass="entr" presetSubtype="8" fill="hold" grpId="1"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0-#ppt_w/2"/>
                                          </p:val>
                                        </p:tav>
                                        <p:tav tm="100000">
                                          <p:val>
                                            <p:strVal val="#ppt_x"/>
                                          </p:val>
                                        </p:tav>
                                      </p:tavLst>
                                    </p:anim>
                                    <p:anim calcmode="lin" valueType="num">
                                      <p:cBhvr additive="base">
                                        <p:cTn id="96" dur="500" fill="hold"/>
                                        <p:tgtEl>
                                          <p:spTgt spid="34"/>
                                        </p:tgtEl>
                                        <p:attrNameLst>
                                          <p:attrName>ppt_y</p:attrName>
                                        </p:attrNameLst>
                                      </p:cBhvr>
                                      <p:tavLst>
                                        <p:tav tm="0">
                                          <p:val>
                                            <p:strVal val="#ppt_y"/>
                                          </p:val>
                                        </p:tav>
                                        <p:tav tm="100000">
                                          <p:val>
                                            <p:strVal val="#ppt_y"/>
                                          </p:val>
                                        </p:tav>
                                      </p:tavLst>
                                    </p:anim>
                                  </p:childTnLst>
                                </p:cTn>
                              </p:par>
                              <p:par>
                                <p:cTn id="97" presetID="2" presetClass="entr" presetSubtype="8" fill="hold" grpId="1"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fill="hold"/>
                                        <p:tgtEl>
                                          <p:spTgt spid="33"/>
                                        </p:tgtEl>
                                        <p:attrNameLst>
                                          <p:attrName>ppt_x</p:attrName>
                                        </p:attrNameLst>
                                      </p:cBhvr>
                                      <p:tavLst>
                                        <p:tav tm="0">
                                          <p:val>
                                            <p:strVal val="0-#ppt_w/2"/>
                                          </p:val>
                                        </p:tav>
                                        <p:tav tm="100000">
                                          <p:val>
                                            <p:strVal val="#ppt_x"/>
                                          </p:val>
                                        </p:tav>
                                      </p:tavLst>
                                    </p:anim>
                                    <p:anim calcmode="lin" valueType="num">
                                      <p:cBhvr additive="base">
                                        <p:cTn id="100" dur="500" fill="hold"/>
                                        <p:tgtEl>
                                          <p:spTgt spid="33"/>
                                        </p:tgtEl>
                                        <p:attrNameLst>
                                          <p:attrName>ppt_y</p:attrName>
                                        </p:attrNameLst>
                                      </p:cBhvr>
                                      <p:tavLst>
                                        <p:tav tm="0">
                                          <p:val>
                                            <p:strVal val="#ppt_y"/>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24"/>
                                        </p:tgtEl>
                                        <p:attrNameLst>
                                          <p:attrName>style.visibility</p:attrName>
                                        </p:attrNameLst>
                                      </p:cBhvr>
                                      <p:to>
                                        <p:strVal val="visible"/>
                                      </p:to>
                                    </p:set>
                                    <p:anim calcmode="lin" valueType="num">
                                      <p:cBhvr additive="base">
                                        <p:cTn id="103" dur="500" fill="hold"/>
                                        <p:tgtEl>
                                          <p:spTgt spid="124"/>
                                        </p:tgtEl>
                                        <p:attrNameLst>
                                          <p:attrName>ppt_x</p:attrName>
                                        </p:attrNameLst>
                                      </p:cBhvr>
                                      <p:tavLst>
                                        <p:tav tm="0">
                                          <p:val>
                                            <p:strVal val="#ppt_x"/>
                                          </p:val>
                                        </p:tav>
                                        <p:tav tm="100000">
                                          <p:val>
                                            <p:strVal val="#ppt_x"/>
                                          </p:val>
                                        </p:tav>
                                      </p:tavLst>
                                    </p:anim>
                                    <p:anim calcmode="lin" valueType="num">
                                      <p:cBhvr additive="base">
                                        <p:cTn id="104"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0" nodeType="clickEffect">
                                  <p:stCondLst>
                                    <p:cond delay="0"/>
                                  </p:stCondLst>
                                  <p:childTnLst>
                                    <p:animEffect transition="out" filter="fade">
                                      <p:cBhvr>
                                        <p:cTn id="108" dur="500"/>
                                        <p:tgtEl>
                                          <p:spTgt spid="33"/>
                                        </p:tgtEl>
                                      </p:cBhvr>
                                    </p:animEffect>
                                    <p:set>
                                      <p:cBhvr>
                                        <p:cTn id="109" dur="1" fill="hold">
                                          <p:stCondLst>
                                            <p:cond delay="499"/>
                                          </p:stCondLst>
                                        </p:cTn>
                                        <p:tgtEl>
                                          <p:spTgt spid="33"/>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34"/>
                                        </p:tgtEl>
                                      </p:cBhvr>
                                    </p:animEffect>
                                    <p:set>
                                      <p:cBhvr>
                                        <p:cTn id="112" dur="1" fill="hold">
                                          <p:stCondLst>
                                            <p:cond delay="499"/>
                                          </p:stCondLst>
                                        </p:cTn>
                                        <p:tgtEl>
                                          <p:spTgt spid="3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dissolve">
                                      <p:cBhvr>
                                        <p:cTn id="117" dur="500"/>
                                        <p:tgtEl>
                                          <p:spTgt spid="119"/>
                                        </p:tgtEl>
                                      </p:cBhvr>
                                    </p:animEffect>
                                  </p:childTnLst>
                                </p:cTn>
                              </p:par>
                              <p:par>
                                <p:cTn id="118" presetID="2" presetClass="entr" presetSubtype="8" fill="hold" grpId="0" nodeType="withEffect">
                                  <p:stCondLst>
                                    <p:cond delay="0"/>
                                  </p:stCondLst>
                                  <p:childTnLst>
                                    <p:set>
                                      <p:cBhvr>
                                        <p:cTn id="119" dur="1" fill="hold">
                                          <p:stCondLst>
                                            <p:cond delay="0"/>
                                          </p:stCondLst>
                                        </p:cTn>
                                        <p:tgtEl>
                                          <p:spTgt spid="13"/>
                                        </p:tgtEl>
                                        <p:attrNameLst>
                                          <p:attrName>style.visibility</p:attrName>
                                        </p:attrNameLst>
                                      </p:cBhvr>
                                      <p:to>
                                        <p:strVal val="visible"/>
                                      </p:to>
                                    </p:set>
                                    <p:anim calcmode="lin" valueType="num">
                                      <p:cBhvr additive="base">
                                        <p:cTn id="120" dur="500" fill="hold"/>
                                        <p:tgtEl>
                                          <p:spTgt spid="13"/>
                                        </p:tgtEl>
                                        <p:attrNameLst>
                                          <p:attrName>ppt_x</p:attrName>
                                        </p:attrNameLst>
                                      </p:cBhvr>
                                      <p:tavLst>
                                        <p:tav tm="0">
                                          <p:val>
                                            <p:strVal val="0-#ppt_w/2"/>
                                          </p:val>
                                        </p:tav>
                                        <p:tav tm="100000">
                                          <p:val>
                                            <p:strVal val="#ppt_x"/>
                                          </p:val>
                                        </p:tav>
                                      </p:tavLst>
                                    </p:anim>
                                    <p:anim calcmode="lin" valueType="num">
                                      <p:cBhvr additive="base">
                                        <p:cTn id="1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18" grpId="0"/>
      <p:bldP spid="12" grpId="0"/>
      <p:bldP spid="13" grpId="0"/>
      <p:bldP spid="116" grpId="0"/>
      <p:bldP spid="15" grpId="0"/>
      <p:bldP spid="15" grpId="1"/>
      <p:bldP spid="26" grpId="0" animBg="1"/>
      <p:bldP spid="26" grpId="1" animBg="1"/>
      <p:bldP spid="18" grpId="0" animBg="1"/>
      <p:bldP spid="18" grpId="1" animBg="1"/>
      <p:bldP spid="27" grpId="0" animBg="1"/>
      <p:bldP spid="27" grpId="1" animBg="1"/>
      <p:bldP spid="33" grpId="0" animBg="1"/>
      <p:bldP spid="33" grpId="1" animBg="1"/>
      <p:bldP spid="34" grpId="0" animBg="1"/>
      <p:bldP spid="34" grpId="1" animBg="1"/>
      <p:bldP spid="37" grpId="0" animBg="1"/>
      <p:bldP spid="3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pSp>
        <p:nvGrpSpPr>
          <p:cNvPr id="18" name="Group 17"/>
          <p:cNvGrpSpPr/>
          <p:nvPr/>
        </p:nvGrpSpPr>
        <p:grpSpPr>
          <a:xfrm>
            <a:off x="0" y="4365104"/>
            <a:ext cx="3608511" cy="2492896"/>
            <a:chOff x="0" y="4365104"/>
            <a:chExt cx="3608511" cy="2492896"/>
          </a:xfrm>
        </p:grpSpPr>
        <p:pic>
          <p:nvPicPr>
            <p:cNvPr id="51202" name="Picture 2" descr="Image result for johann ritter ultraviolet silver chloride"/>
            <p:cNvPicPr>
              <a:picLocks noChangeAspect="1" noChangeArrowheads="1"/>
            </p:cNvPicPr>
            <p:nvPr/>
          </p:nvPicPr>
          <p:blipFill>
            <a:blip r:embed="rId3"/>
            <a:srcRect/>
            <a:stretch>
              <a:fillRect/>
            </a:stretch>
          </p:blipFill>
          <p:spPr bwMode="auto">
            <a:xfrm>
              <a:off x="2483768" y="5733256"/>
              <a:ext cx="1124743" cy="1124744"/>
            </a:xfrm>
            <a:prstGeom prst="rect">
              <a:avLst/>
            </a:prstGeom>
            <a:noFill/>
          </p:spPr>
        </p:pic>
        <p:pic>
          <p:nvPicPr>
            <p:cNvPr id="51204" name="Picture 4" descr="Related image"/>
            <p:cNvPicPr>
              <a:picLocks noChangeAspect="1" noChangeArrowheads="1"/>
            </p:cNvPicPr>
            <p:nvPr/>
          </p:nvPicPr>
          <p:blipFill>
            <a:blip r:embed="rId4"/>
            <a:srcRect/>
            <a:stretch>
              <a:fillRect/>
            </a:stretch>
          </p:blipFill>
          <p:spPr bwMode="auto">
            <a:xfrm>
              <a:off x="0" y="4941168"/>
              <a:ext cx="2495550" cy="1676400"/>
            </a:xfrm>
            <a:prstGeom prst="rect">
              <a:avLst/>
            </a:prstGeom>
            <a:noFill/>
          </p:spPr>
        </p:pic>
        <p:pic>
          <p:nvPicPr>
            <p:cNvPr id="51210" name="Picture 10" descr="Related image"/>
            <p:cNvPicPr>
              <a:picLocks noChangeAspect="1" noChangeArrowheads="1"/>
            </p:cNvPicPr>
            <p:nvPr/>
          </p:nvPicPr>
          <p:blipFill>
            <a:blip r:embed="rId5"/>
            <a:srcRect/>
            <a:stretch>
              <a:fillRect/>
            </a:stretch>
          </p:blipFill>
          <p:spPr bwMode="auto">
            <a:xfrm>
              <a:off x="2555776" y="4365104"/>
              <a:ext cx="1003598" cy="1372501"/>
            </a:xfrm>
            <a:prstGeom prst="rect">
              <a:avLst/>
            </a:prstGeom>
            <a:noFill/>
          </p:spPr>
        </p:pic>
      </p:grpSp>
      <p:pic>
        <p:nvPicPr>
          <p:cNvPr id="131" name="Shape 131"/>
          <p:cNvPicPr preferRelativeResize="0"/>
          <p:nvPr/>
        </p:nvPicPr>
        <p:blipFill>
          <a:blip r:embed="rId6">
            <a:alphaModFix/>
          </a:blip>
          <a:stretch>
            <a:fillRect/>
          </a:stretch>
        </p:blipFill>
        <p:spPr>
          <a:xfrm>
            <a:off x="6012160" y="613050"/>
            <a:ext cx="3131827" cy="2167878"/>
          </a:xfrm>
          <a:prstGeom prst="rect">
            <a:avLst/>
          </a:prstGeom>
          <a:noFill/>
          <a:ln>
            <a:noFill/>
          </a:ln>
        </p:spPr>
      </p:pic>
      <p:sp>
        <p:nvSpPr>
          <p:cNvPr id="6" name="TextBox 5"/>
          <p:cNvSpPr txBox="1"/>
          <p:nvPr/>
        </p:nvSpPr>
        <p:spPr>
          <a:xfrm>
            <a:off x="2843808" y="0"/>
            <a:ext cx="6768752" cy="584775"/>
          </a:xfrm>
          <a:prstGeom prst="rect">
            <a:avLst/>
          </a:prstGeom>
          <a:noFill/>
        </p:spPr>
        <p:txBody>
          <a:bodyPr wrap="square" rtlCol="0">
            <a:spAutoFit/>
          </a:bodyPr>
          <a:lstStyle/>
          <a:p>
            <a:r>
              <a:rPr lang="en-CA" sz="3200" b="1" dirty="0">
                <a:solidFill>
                  <a:schemeClr val="bg1"/>
                </a:solidFill>
                <a:latin typeface="Arial Narrow" pitchFamily="34" charset="0"/>
              </a:rPr>
              <a:t>Discovery of Electromagnetic Waves</a:t>
            </a:r>
          </a:p>
        </p:txBody>
      </p:sp>
      <p:pic>
        <p:nvPicPr>
          <p:cNvPr id="87041" name="Picture 1"/>
          <p:cNvPicPr>
            <a:picLocks noChangeAspect="1" noChangeArrowheads="1"/>
          </p:cNvPicPr>
          <p:nvPr/>
        </p:nvPicPr>
        <p:blipFill>
          <a:blip r:embed="rId7"/>
          <a:srcRect/>
          <a:stretch>
            <a:fillRect/>
          </a:stretch>
        </p:blipFill>
        <p:spPr bwMode="auto">
          <a:xfrm>
            <a:off x="0" y="1"/>
            <a:ext cx="2699792" cy="2185948"/>
          </a:xfrm>
          <a:prstGeom prst="rect">
            <a:avLst/>
          </a:prstGeom>
          <a:noFill/>
          <a:ln w="9525">
            <a:noFill/>
            <a:miter lim="800000"/>
            <a:headEnd/>
            <a:tailEnd/>
          </a:ln>
          <a:effectLst/>
        </p:spPr>
      </p:pic>
      <p:sp>
        <p:nvSpPr>
          <p:cNvPr id="10" name="TextBox 9"/>
          <p:cNvSpPr txBox="1"/>
          <p:nvPr/>
        </p:nvSpPr>
        <p:spPr>
          <a:xfrm>
            <a:off x="0" y="2204864"/>
            <a:ext cx="5724128" cy="2092881"/>
          </a:xfrm>
          <a:prstGeom prst="rect">
            <a:avLst/>
          </a:prstGeom>
          <a:solidFill>
            <a:schemeClr val="bg1"/>
          </a:solidFill>
        </p:spPr>
        <p:txBody>
          <a:bodyPr wrap="square" rtlCol="0">
            <a:spAutoFit/>
          </a:bodyPr>
          <a:lstStyle/>
          <a:p>
            <a:pPr>
              <a:lnSpc>
                <a:spcPts val="2600"/>
              </a:lnSpc>
            </a:pPr>
            <a:r>
              <a:rPr lang="en-CA" sz="2300" dirty="0">
                <a:latin typeface="Arial Narrow" pitchFamily="34" charset="0"/>
              </a:rPr>
              <a:t>1) W. Herschel </a:t>
            </a:r>
            <a:r>
              <a:rPr lang="en-CA" sz="2100" dirty="0">
                <a:latin typeface="Arial Narrow" pitchFamily="34" charset="0"/>
              </a:rPr>
              <a:t>(1800)</a:t>
            </a:r>
            <a:r>
              <a:rPr lang="en-CA" sz="2400" dirty="0">
                <a:latin typeface="Arial Narrow" pitchFamily="34" charset="0"/>
              </a:rPr>
              <a:t> studied light w thermometer</a:t>
            </a:r>
            <a:r>
              <a:rPr lang="en-CA" sz="2100" dirty="0">
                <a:latin typeface="Arial Narrow" pitchFamily="34" charset="0"/>
              </a:rPr>
              <a:t>  </a:t>
            </a:r>
          </a:p>
          <a:p>
            <a:pPr>
              <a:lnSpc>
                <a:spcPts val="2600"/>
              </a:lnSpc>
            </a:pPr>
            <a:r>
              <a:rPr lang="en-CA" sz="2100" dirty="0">
                <a:latin typeface="Arial Narrow" pitchFamily="34" charset="0"/>
              </a:rPr>
              <a:t>    </a:t>
            </a:r>
            <a:r>
              <a:rPr lang="en-CA" sz="2300" spc="-40" dirty="0">
                <a:latin typeface="Arial Narrow" pitchFamily="34" charset="0"/>
              </a:rPr>
              <a:t>1</a:t>
            </a:r>
            <a:r>
              <a:rPr lang="en-CA" sz="2300" spc="-40" baseline="30000" dirty="0">
                <a:latin typeface="Arial Narrow" pitchFamily="34" charset="0"/>
              </a:rPr>
              <a:t>st</a:t>
            </a:r>
            <a:r>
              <a:rPr lang="en-CA" sz="2300" spc="-40" dirty="0">
                <a:latin typeface="Arial Narrow" pitchFamily="34" charset="0"/>
              </a:rPr>
              <a:t> to </a:t>
            </a:r>
            <a:r>
              <a:rPr lang="en-CA" sz="2300" spc="-40" dirty="0" err="1">
                <a:latin typeface="Arial Narrow" pitchFamily="34" charset="0"/>
              </a:rPr>
              <a:t>discvr</a:t>
            </a:r>
            <a:r>
              <a:rPr lang="en-CA" sz="2300" spc="-40" dirty="0">
                <a:latin typeface="Arial Narrow" pitchFamily="34" charset="0"/>
              </a:rPr>
              <a:t> new type energy: </a:t>
            </a:r>
          </a:p>
          <a:p>
            <a:pPr>
              <a:lnSpc>
                <a:spcPts val="2600"/>
              </a:lnSpc>
            </a:pPr>
            <a:r>
              <a:rPr lang="en-CA" sz="2300" i="1" spc="-40" dirty="0">
                <a:latin typeface="Arial Narrow" pitchFamily="34" charset="0"/>
              </a:rPr>
              <a:t>    </a:t>
            </a:r>
            <a:r>
              <a:rPr lang="en-CA" sz="2300" i="1" u="sng" spc="-40" dirty="0">
                <a:latin typeface="Arial Narrow" pitchFamily="34" charset="0"/>
              </a:rPr>
              <a:t>infrared (IR) waves</a:t>
            </a:r>
            <a:r>
              <a:rPr lang="en-CA" sz="1800" spc="-40" dirty="0">
                <a:latin typeface="Arial Narrow" pitchFamily="34" charset="0"/>
              </a:rPr>
              <a:t>)</a:t>
            </a:r>
          </a:p>
          <a:p>
            <a:pPr>
              <a:lnSpc>
                <a:spcPts val="2600"/>
              </a:lnSpc>
            </a:pPr>
            <a:r>
              <a:rPr lang="en-CA" sz="2300" dirty="0">
                <a:latin typeface="Arial Narrow" pitchFamily="34" charset="0"/>
              </a:rPr>
              <a:t>2) 1801 Johann Ritter </a:t>
            </a:r>
            <a:r>
              <a:rPr lang="en-CA" sz="2300" dirty="0" err="1">
                <a:latin typeface="Arial Narrow" pitchFamily="34" charset="0"/>
              </a:rPr>
              <a:t>discvrs</a:t>
            </a:r>
            <a:endParaRPr lang="en-CA" sz="2300" dirty="0">
              <a:latin typeface="Arial Narrow" pitchFamily="34" charset="0"/>
            </a:endParaRPr>
          </a:p>
          <a:p>
            <a:pPr>
              <a:lnSpc>
                <a:spcPts val="2600"/>
              </a:lnSpc>
            </a:pPr>
            <a:r>
              <a:rPr lang="en-CA" sz="2300" dirty="0">
                <a:latin typeface="Arial Narrow" pitchFamily="34" charset="0"/>
              </a:rPr>
              <a:t>    </a:t>
            </a:r>
            <a:r>
              <a:rPr lang="en-CA" sz="2300" i="1" u="sng" dirty="0">
                <a:latin typeface="Arial Narrow" pitchFamily="34" charset="0"/>
              </a:rPr>
              <a:t>UV rays</a:t>
            </a:r>
            <a:r>
              <a:rPr lang="en-CA" sz="2300" i="1" dirty="0">
                <a:latin typeface="Arial Narrow" pitchFamily="34" charset="0"/>
              </a:rPr>
              <a:t> </a:t>
            </a:r>
            <a:r>
              <a:rPr lang="en-CA" sz="2300" dirty="0" err="1">
                <a:latin typeface="Arial Narrow" pitchFamily="34" charset="0"/>
              </a:rPr>
              <a:t>aftr</a:t>
            </a:r>
            <a:r>
              <a:rPr lang="en-CA" sz="2300" dirty="0">
                <a:latin typeface="Arial Narrow" pitchFamily="34" charset="0"/>
              </a:rPr>
              <a:t> reading </a:t>
            </a:r>
            <a:r>
              <a:rPr lang="en-CA" sz="2300" dirty="0" err="1">
                <a:latin typeface="Arial Narrow" pitchFamily="34" charset="0"/>
              </a:rPr>
              <a:t>abt</a:t>
            </a:r>
            <a:r>
              <a:rPr lang="en-CA" sz="2300" dirty="0">
                <a:latin typeface="Arial Narrow" pitchFamily="34" charset="0"/>
              </a:rPr>
              <a:t> </a:t>
            </a:r>
          </a:p>
          <a:p>
            <a:pPr>
              <a:lnSpc>
                <a:spcPts val="2600"/>
              </a:lnSpc>
            </a:pPr>
            <a:r>
              <a:rPr lang="en-CA" sz="2300" dirty="0">
                <a:latin typeface="Arial Narrow" pitchFamily="34" charset="0"/>
              </a:rPr>
              <a:t>    Herschel’s </a:t>
            </a:r>
            <a:r>
              <a:rPr lang="en-CA" sz="2300" dirty="0" err="1">
                <a:latin typeface="Arial Narrow" pitchFamily="34" charset="0"/>
              </a:rPr>
              <a:t>exprmts</a:t>
            </a:r>
            <a:r>
              <a:rPr lang="en-CA" sz="2300" dirty="0">
                <a:latin typeface="Arial Narrow" pitchFamily="34" charset="0"/>
              </a:rPr>
              <a:t>.</a:t>
            </a:r>
          </a:p>
        </p:txBody>
      </p:sp>
      <p:sp>
        <p:nvSpPr>
          <p:cNvPr id="133" name="Shape 133"/>
          <p:cNvSpPr txBox="1"/>
          <p:nvPr/>
        </p:nvSpPr>
        <p:spPr>
          <a:xfrm>
            <a:off x="4139952" y="2780928"/>
            <a:ext cx="5184576" cy="3672408"/>
          </a:xfrm>
          <a:prstGeom prst="rect">
            <a:avLst/>
          </a:prstGeom>
          <a:solidFill>
            <a:schemeClr val="bg1"/>
          </a:solidFill>
          <a:ln>
            <a:noFill/>
          </a:ln>
        </p:spPr>
        <p:txBody>
          <a:bodyPr lIns="91425" tIns="91425" rIns="91425" bIns="91425" anchor="t" anchorCtr="0">
            <a:noAutofit/>
          </a:bodyPr>
          <a:lstStyle/>
          <a:p>
            <a:pPr lvl="0">
              <a:lnSpc>
                <a:spcPts val="2600"/>
              </a:lnSpc>
              <a:spcBef>
                <a:spcPts val="0"/>
              </a:spcBef>
            </a:pPr>
            <a:r>
              <a:rPr lang="en-US" sz="2300" dirty="0">
                <a:latin typeface="Arial Narrow" pitchFamily="34" charset="0"/>
              </a:rPr>
              <a:t>                3) Other EM </a:t>
            </a:r>
            <a:r>
              <a:rPr lang="en-US" sz="2300" dirty="0" err="1">
                <a:latin typeface="Arial Narrow" pitchFamily="34" charset="0"/>
              </a:rPr>
              <a:t>enrgy</a:t>
            </a:r>
            <a:r>
              <a:rPr lang="en-US" sz="2300">
                <a:latin typeface="Arial Narrow" pitchFamily="34" charset="0"/>
              </a:rPr>
              <a:t>? Not </a:t>
            </a:r>
            <a:r>
              <a:rPr lang="en-US" sz="2300" dirty="0">
                <a:latin typeface="Arial Narrow" pitchFamily="34" charset="0"/>
              </a:rPr>
              <a:t>until later  </a:t>
            </a:r>
          </a:p>
          <a:p>
            <a:pPr lvl="0">
              <a:lnSpc>
                <a:spcPts val="2600"/>
              </a:lnSpc>
              <a:spcBef>
                <a:spcPts val="0"/>
              </a:spcBef>
            </a:pPr>
            <a:r>
              <a:rPr lang="en-US" sz="2300" dirty="0">
                <a:latin typeface="Arial Narrow" pitchFamily="34" charset="0"/>
              </a:rPr>
              <a:t>                    1800s, </a:t>
            </a:r>
            <a:r>
              <a:rPr lang="en-US" sz="2300" dirty="0" err="1">
                <a:latin typeface="Arial Narrow" pitchFamily="34" charset="0"/>
              </a:rPr>
              <a:t>whn</a:t>
            </a:r>
            <a:r>
              <a:rPr lang="en-US" sz="2300" dirty="0">
                <a:latin typeface="Arial Narrow" pitchFamily="34" charset="0"/>
              </a:rPr>
              <a:t> theory &amp; </a:t>
            </a:r>
            <a:r>
              <a:rPr lang="en-US" sz="2300" dirty="0" err="1">
                <a:latin typeface="Arial Narrow" pitchFamily="34" charset="0"/>
              </a:rPr>
              <a:t>experimntl</a:t>
            </a:r>
            <a:endParaRPr lang="en-US" sz="2300" dirty="0">
              <a:latin typeface="Arial Narrow" pitchFamily="34" charset="0"/>
            </a:endParaRPr>
          </a:p>
          <a:p>
            <a:pPr lvl="0">
              <a:lnSpc>
                <a:spcPts val="2600"/>
              </a:lnSpc>
              <a:spcBef>
                <a:spcPts val="0"/>
              </a:spcBef>
            </a:pPr>
            <a:r>
              <a:rPr lang="en-US" sz="2300" spc="-40" dirty="0">
                <a:latin typeface="Arial Narrow" pitchFamily="34" charset="0"/>
              </a:rPr>
              <a:t>                      </a:t>
            </a:r>
            <a:r>
              <a:rPr lang="en-US" sz="2300" spc="-40" dirty="0" err="1">
                <a:latin typeface="Arial Narrow" pitchFamily="34" charset="0"/>
              </a:rPr>
              <a:t>methds</a:t>
            </a:r>
            <a:r>
              <a:rPr lang="en-US" sz="2300" spc="-40" dirty="0">
                <a:latin typeface="Arial Narrow" pitchFamily="34" charset="0"/>
              </a:rPr>
              <a:t> </a:t>
            </a:r>
            <a:r>
              <a:rPr lang="en-US" sz="2300" spc="-40" dirty="0" err="1">
                <a:latin typeface="Arial Narrow" pitchFamily="34" charset="0"/>
              </a:rPr>
              <a:t>dvlpd</a:t>
            </a:r>
            <a:r>
              <a:rPr lang="en-US" sz="2300" spc="-40" dirty="0">
                <a:latin typeface="Arial Narrow" pitchFamily="34" charset="0"/>
              </a:rPr>
              <a:t> </a:t>
            </a:r>
            <a:r>
              <a:rPr lang="en-US" sz="2300" spc="-40" dirty="0" err="1">
                <a:latin typeface="Arial Narrow" pitchFamily="34" charset="0"/>
              </a:rPr>
              <a:t>engh</a:t>
            </a:r>
            <a:r>
              <a:rPr lang="en-US" sz="2300" spc="-40" dirty="0">
                <a:latin typeface="Arial Narrow" pitchFamily="34" charset="0"/>
              </a:rPr>
              <a:t> to </a:t>
            </a:r>
            <a:r>
              <a:rPr lang="en-US" sz="2300" spc="-40" dirty="0" err="1">
                <a:latin typeface="Arial Narrow" pitchFamily="34" charset="0"/>
              </a:rPr>
              <a:t>discvr</a:t>
            </a:r>
            <a:r>
              <a:rPr lang="en-US" sz="2300" spc="-40" dirty="0">
                <a:latin typeface="Arial Narrow" pitchFamily="34" charset="0"/>
              </a:rPr>
              <a:t> them.</a:t>
            </a:r>
          </a:p>
          <a:p>
            <a:pPr lvl="0">
              <a:lnSpc>
                <a:spcPts val="2600"/>
              </a:lnSpc>
              <a:spcBef>
                <a:spcPts val="0"/>
              </a:spcBef>
            </a:pPr>
            <a:endParaRPr lang="en-US" sz="500" dirty="0">
              <a:latin typeface="Arial Narrow" pitchFamily="34" charset="0"/>
            </a:endParaRPr>
          </a:p>
          <a:p>
            <a:pPr lvl="0">
              <a:lnSpc>
                <a:spcPts val="2600"/>
              </a:lnSpc>
              <a:spcBef>
                <a:spcPts val="0"/>
              </a:spcBef>
            </a:pPr>
            <a:r>
              <a:rPr lang="en-US" sz="2300" dirty="0">
                <a:latin typeface="Arial Narrow" pitchFamily="34" charset="0"/>
              </a:rPr>
              <a:t>4) In particular, </a:t>
            </a:r>
            <a:r>
              <a:rPr lang="en-US" sz="2300" err="1">
                <a:latin typeface="Arial Narrow" pitchFamily="34" charset="0"/>
              </a:rPr>
              <a:t>discvy</a:t>
            </a:r>
            <a:r>
              <a:rPr lang="en-US" sz="2300">
                <a:latin typeface="Arial Narrow" pitchFamily="34" charset="0"/>
              </a:rPr>
              <a:t> of </a:t>
            </a:r>
            <a:r>
              <a:rPr lang="en-US" sz="2300" dirty="0">
                <a:latin typeface="Arial Narrow" pitchFamily="34" charset="0"/>
              </a:rPr>
              <a:t>nature </a:t>
            </a:r>
            <a:r>
              <a:rPr lang="en-US" sz="2300">
                <a:latin typeface="Arial Narrow" pitchFamily="34" charset="0"/>
              </a:rPr>
              <a:t>of electricity</a:t>
            </a:r>
            <a:endParaRPr lang="en-US" sz="2300" dirty="0">
              <a:latin typeface="Arial Narrow" pitchFamily="34" charset="0"/>
            </a:endParaRPr>
          </a:p>
          <a:p>
            <a:pPr lvl="0">
              <a:lnSpc>
                <a:spcPts val="2600"/>
              </a:lnSpc>
              <a:spcBef>
                <a:spcPts val="0"/>
              </a:spcBef>
            </a:pPr>
            <a:r>
              <a:rPr lang="en-US" sz="2300" spc="-40">
                <a:latin typeface="Arial Narrow" pitchFamily="34" charset="0"/>
              </a:rPr>
              <a:t>      &amp; </a:t>
            </a:r>
            <a:r>
              <a:rPr lang="en-US" sz="2300" spc="-40" dirty="0" err="1">
                <a:latin typeface="Arial Narrow" pitchFamily="34" charset="0"/>
              </a:rPr>
              <a:t>magntsm</a:t>
            </a:r>
            <a:r>
              <a:rPr lang="en-US" sz="2300" spc="-40" dirty="0">
                <a:latin typeface="Arial Narrow" pitchFamily="34" charset="0"/>
              </a:rPr>
              <a:t> helped lead the way…</a:t>
            </a:r>
          </a:p>
          <a:p>
            <a:pPr lvl="0">
              <a:lnSpc>
                <a:spcPts val="700"/>
              </a:lnSpc>
              <a:spcBef>
                <a:spcPts val="0"/>
              </a:spcBef>
              <a:buNone/>
            </a:pPr>
            <a:endParaRPr lang="en-US" sz="7200" dirty="0">
              <a:latin typeface="Arial Narrow" pitchFamily="34" charset="0"/>
            </a:endParaRPr>
          </a:p>
          <a:p>
            <a:pPr lvl="0">
              <a:lnSpc>
                <a:spcPts val="2600"/>
              </a:lnSpc>
              <a:buFont typeface="Arial" pitchFamily="34" charset="0"/>
              <a:buChar char="•"/>
            </a:pPr>
            <a:r>
              <a:rPr lang="en-US" sz="2300" spc="-40" dirty="0">
                <a:latin typeface="Arial Narrow" pitchFamily="34" charset="0"/>
              </a:rPr>
              <a:t> Up to 1830s – scientists like Gilbert, du Fay,  </a:t>
            </a:r>
          </a:p>
          <a:p>
            <a:pPr lvl="0">
              <a:lnSpc>
                <a:spcPts val="2600"/>
              </a:lnSpc>
            </a:pPr>
            <a:r>
              <a:rPr lang="en-US" sz="2300" spc="-40" dirty="0">
                <a:latin typeface="Arial Narrow" pitchFamily="34" charset="0"/>
              </a:rPr>
              <a:t>    Guericke, B. Franklin, Coulomb, </a:t>
            </a:r>
            <a:r>
              <a:rPr lang="en-US" sz="2300" spc="-40" dirty="0" err="1">
                <a:latin typeface="Arial Narrow" pitchFamily="34" charset="0"/>
              </a:rPr>
              <a:t>Orsted</a:t>
            </a:r>
            <a:r>
              <a:rPr lang="en-US" sz="2300" spc="-40" dirty="0">
                <a:latin typeface="Arial Narrow" pitchFamily="34" charset="0"/>
              </a:rPr>
              <a:t> – </a:t>
            </a:r>
          </a:p>
          <a:p>
            <a:pPr lvl="0">
              <a:lnSpc>
                <a:spcPts val="2600"/>
              </a:lnSpc>
            </a:pPr>
            <a:r>
              <a:rPr lang="en-US" sz="2300" spc="-40" dirty="0">
                <a:latin typeface="Arial Narrow" pitchFamily="34" charset="0"/>
              </a:rPr>
              <a:t> </a:t>
            </a:r>
            <a:r>
              <a:rPr lang="en-US" sz="1800" spc="-40" dirty="0">
                <a:latin typeface="Arial Narrow" pitchFamily="34" charset="0"/>
              </a:rPr>
              <a:t> </a:t>
            </a:r>
            <a:r>
              <a:rPr lang="en-US" sz="2300" spc="-40" dirty="0">
                <a:latin typeface="Arial Narrow" pitchFamily="34" charset="0"/>
              </a:rPr>
              <a:t>   know that matter contains +/- charges </a:t>
            </a:r>
          </a:p>
          <a:p>
            <a:pPr lvl="0">
              <a:lnSpc>
                <a:spcPts val="2400"/>
              </a:lnSpc>
            </a:pPr>
            <a:r>
              <a:rPr lang="en-US" sz="2000" dirty="0">
                <a:latin typeface="Arial Narrow" pitchFamily="34" charset="0"/>
              </a:rPr>
              <a:t>     (</a:t>
            </a:r>
            <a:r>
              <a:rPr lang="en-US" sz="2000" dirty="0" err="1">
                <a:latin typeface="Arial Narrow" pitchFamily="34" charset="0"/>
              </a:rPr>
              <a:t>Dvlp</a:t>
            </a:r>
            <a:r>
              <a:rPr lang="en-US" sz="2000" dirty="0">
                <a:latin typeface="Arial Narrow" pitchFamily="34" charset="0"/>
              </a:rPr>
              <a:t> </a:t>
            </a:r>
            <a:r>
              <a:rPr lang="en-US" sz="2000" dirty="0" err="1">
                <a:latin typeface="Arial Narrow" pitchFamily="34" charset="0"/>
              </a:rPr>
              <a:t>undrstding</a:t>
            </a:r>
            <a:r>
              <a:rPr lang="en-US" sz="2000" dirty="0">
                <a:latin typeface="Arial Narrow" pitchFamily="34" charset="0"/>
              </a:rPr>
              <a:t> </a:t>
            </a:r>
            <a:r>
              <a:rPr lang="en-US" sz="2000" dirty="0" err="1">
                <a:latin typeface="Arial Narrow" pitchFamily="34" charset="0"/>
              </a:rPr>
              <a:t>attrct</a:t>
            </a:r>
            <a:r>
              <a:rPr lang="en-US" sz="2000" dirty="0">
                <a:latin typeface="Arial Narrow" pitchFamily="34" charset="0"/>
              </a:rPr>
              <a:t>/repel; conductors/ </a:t>
            </a:r>
          </a:p>
          <a:p>
            <a:pPr lvl="0">
              <a:lnSpc>
                <a:spcPts val="2400"/>
              </a:lnSpc>
            </a:pPr>
            <a:r>
              <a:rPr lang="en-US" sz="2000" dirty="0">
                <a:latin typeface="Arial Narrow" pitchFamily="34" charset="0"/>
              </a:rPr>
              <a:t>       insulators, charges act like fluid – flowing </a:t>
            </a:r>
          </a:p>
          <a:p>
            <a:pPr>
              <a:lnSpc>
                <a:spcPts val="2400"/>
              </a:lnSpc>
            </a:pPr>
            <a:r>
              <a:rPr lang="en-US" sz="2000" dirty="0">
                <a:latin typeface="Arial Narrow" pitchFamily="34" charset="0"/>
              </a:rPr>
              <a:t>       (current) bringing energy/ magnetic </a:t>
            </a:r>
            <a:r>
              <a:rPr lang="en-US" sz="2000">
                <a:latin typeface="Arial Narrow" pitchFamily="34" charset="0"/>
              </a:rPr>
              <a:t>force)</a:t>
            </a:r>
            <a:endParaRPr lang="en-US" sz="2000" dirty="0">
              <a:latin typeface="Arial Narrow" pitchFamily="34" charset="0"/>
            </a:endParaRPr>
          </a:p>
          <a:p>
            <a:pPr lvl="0">
              <a:lnSpc>
                <a:spcPts val="500"/>
              </a:lnSpc>
              <a:spcBef>
                <a:spcPts val="0"/>
              </a:spcBef>
              <a:buNone/>
            </a:pPr>
            <a:endParaRPr lang="en-US" sz="500" dirty="0">
              <a:latin typeface="Arial Narrow" pitchFamily="34" charset="0"/>
            </a:endParaRPr>
          </a:p>
        </p:txBody>
      </p:sp>
      <p:pic>
        <p:nvPicPr>
          <p:cNvPr id="53249" name="Picture 1"/>
          <p:cNvPicPr>
            <a:picLocks noChangeAspect="1" noChangeArrowheads="1"/>
          </p:cNvPicPr>
          <p:nvPr/>
        </p:nvPicPr>
        <p:blipFill>
          <a:blip r:embed="rId8"/>
          <a:srcRect/>
          <a:stretch>
            <a:fillRect/>
          </a:stretch>
        </p:blipFill>
        <p:spPr bwMode="auto">
          <a:xfrm>
            <a:off x="3131840" y="620688"/>
            <a:ext cx="2535362" cy="1596666"/>
          </a:xfrm>
          <a:prstGeom prst="rect">
            <a:avLst/>
          </a:prstGeom>
          <a:noFill/>
          <a:ln w="9525">
            <a:noFill/>
            <a:miter lim="800000"/>
            <a:headEnd/>
            <a:tailEnd/>
          </a:ln>
          <a:effectLst/>
        </p:spPr>
      </p:pic>
      <p:grpSp>
        <p:nvGrpSpPr>
          <p:cNvPr id="16" name="Group 15"/>
          <p:cNvGrpSpPr/>
          <p:nvPr/>
        </p:nvGrpSpPr>
        <p:grpSpPr>
          <a:xfrm>
            <a:off x="0" y="4293097"/>
            <a:ext cx="4139952" cy="2822264"/>
            <a:chOff x="0" y="4014277"/>
            <a:chExt cx="4139952" cy="3183336"/>
          </a:xfrm>
          <a:noFill/>
        </p:grpSpPr>
        <p:sp>
          <p:nvSpPr>
            <p:cNvPr id="13" name="Rectangle 12"/>
            <p:cNvSpPr/>
            <p:nvPr/>
          </p:nvSpPr>
          <p:spPr>
            <a:xfrm>
              <a:off x="0" y="4084811"/>
              <a:ext cx="4139952" cy="3112802"/>
            </a:xfrm>
            <a:prstGeom prst="rect">
              <a:avLst/>
            </a:prstGeom>
            <a:solidFill>
              <a:schemeClr val="bg1"/>
            </a:solidFill>
          </p:spPr>
          <p:txBody>
            <a:bodyPr wrap="square">
              <a:spAutoFit/>
            </a:bodyPr>
            <a:lstStyle/>
            <a:p>
              <a:pPr lvl="0">
                <a:lnSpc>
                  <a:spcPts val="2600"/>
                </a:lnSpc>
              </a:pPr>
              <a:r>
                <a:rPr lang="en-US" sz="2300" dirty="0">
                  <a:latin typeface="Arial Narrow" pitchFamily="34" charset="0"/>
                </a:rPr>
                <a:t>5) </a:t>
              </a:r>
              <a:r>
                <a:rPr lang="en-US" sz="2300" b="1" spc="-50" dirty="0">
                  <a:latin typeface="Arial Narrow" pitchFamily="34" charset="0"/>
                </a:rPr>
                <a:t>James Clerk Maxwell </a:t>
              </a:r>
            </a:p>
            <a:p>
              <a:pPr lvl="0">
                <a:lnSpc>
                  <a:spcPts val="2600"/>
                </a:lnSpc>
              </a:pPr>
              <a:r>
                <a:rPr lang="en-US" sz="2300" dirty="0">
                  <a:latin typeface="Arial Narrow" pitchFamily="34" charset="0"/>
                </a:rPr>
                <a:t>   (Scottish </a:t>
              </a:r>
              <a:r>
                <a:rPr lang="en-US" sz="2300" dirty="0" err="1">
                  <a:latin typeface="Arial Narrow" pitchFamily="34" charset="0"/>
                </a:rPr>
                <a:t>mathm</a:t>
              </a:r>
              <a:r>
                <a:rPr lang="en-US" sz="2300" dirty="0">
                  <a:latin typeface="Arial Narrow" pitchFamily="34" charset="0"/>
                </a:rPr>
                <a:t>/</a:t>
              </a:r>
            </a:p>
            <a:p>
              <a:pPr lvl="0">
                <a:lnSpc>
                  <a:spcPts val="2600"/>
                </a:lnSpc>
              </a:pPr>
              <a:r>
                <a:rPr lang="en-US" sz="2300" dirty="0">
                  <a:latin typeface="Arial Narrow" pitchFamily="34" charset="0"/>
                </a:rPr>
                <a:t>     physicist) -1865 </a:t>
              </a:r>
            </a:p>
            <a:p>
              <a:pPr lvl="0">
                <a:lnSpc>
                  <a:spcPts val="2600"/>
                </a:lnSpc>
              </a:pPr>
              <a:r>
                <a:rPr lang="en-US" sz="2300" dirty="0">
                  <a:latin typeface="Arial Narrow" pitchFamily="34" charset="0"/>
                  <a:sym typeface="Wingdings" pitchFamily="2" charset="2"/>
                </a:rPr>
                <a:t></a:t>
              </a:r>
              <a:r>
                <a:rPr lang="en-US" sz="2300" dirty="0">
                  <a:latin typeface="Arial Narrow" pitchFamily="34" charset="0"/>
                </a:rPr>
                <a:t> develops 1</a:t>
              </a:r>
              <a:r>
                <a:rPr lang="en-US" sz="2300" baseline="30000" dirty="0">
                  <a:latin typeface="Arial Narrow" pitchFamily="34" charset="0"/>
                </a:rPr>
                <a:t>st</a:t>
              </a:r>
              <a:r>
                <a:rPr lang="en-US" sz="2300" dirty="0">
                  <a:latin typeface="Arial Narrow" pitchFamily="34" charset="0"/>
                </a:rPr>
                <a:t> </a:t>
              </a:r>
            </a:p>
            <a:p>
              <a:pPr lvl="0">
                <a:lnSpc>
                  <a:spcPts val="2600"/>
                </a:lnSpc>
              </a:pPr>
              <a:r>
                <a:rPr lang="en-US" sz="2300" dirty="0">
                  <a:latin typeface="Arial Narrow" pitchFamily="34" charset="0"/>
                </a:rPr>
                <a:t>    Theory of Electromagnetism; </a:t>
              </a:r>
            </a:p>
            <a:p>
              <a:pPr lvl="0">
                <a:lnSpc>
                  <a:spcPts val="2600"/>
                </a:lnSpc>
              </a:pPr>
              <a:r>
                <a:rPr lang="en-US" sz="2300" dirty="0">
                  <a:latin typeface="Arial Narrow" pitchFamily="34" charset="0"/>
                </a:rPr>
                <a:t>     unifying rules governing elect./</a:t>
              </a:r>
            </a:p>
            <a:p>
              <a:pPr lvl="0">
                <a:lnSpc>
                  <a:spcPts val="2600"/>
                </a:lnSpc>
              </a:pPr>
              <a:r>
                <a:rPr lang="en-US" sz="2300" dirty="0">
                  <a:latin typeface="Arial Narrow" pitchFamily="34" charset="0"/>
                </a:rPr>
                <a:t>     </a:t>
              </a:r>
              <a:r>
                <a:rPr lang="en-US" sz="2300" dirty="0" err="1">
                  <a:latin typeface="Arial Narrow" pitchFamily="34" charset="0"/>
                </a:rPr>
                <a:t>magnt</a:t>
              </a:r>
              <a:r>
                <a:rPr lang="en-US" sz="2300" dirty="0">
                  <a:latin typeface="Arial Narrow" pitchFamily="34" charset="0"/>
                </a:rPr>
                <a:t>. into 1 coherent </a:t>
              </a:r>
              <a:r>
                <a:rPr lang="en-US" sz="2300">
                  <a:latin typeface="Arial Narrow" pitchFamily="34" charset="0"/>
                </a:rPr>
                <a:t>theory…</a:t>
              </a:r>
            </a:p>
            <a:p>
              <a:pPr lvl="0">
                <a:lnSpc>
                  <a:spcPts val="2600"/>
                </a:lnSpc>
              </a:pPr>
              <a:r>
                <a:rPr lang="en-US" sz="2300">
                  <a:latin typeface="Arial Narrow" pitchFamily="34" charset="0"/>
                </a:rPr>
                <a:t>  </a:t>
              </a:r>
              <a:endParaRPr lang="en-US" sz="2300" dirty="0">
                <a:latin typeface="Arial Narrow" pitchFamily="34" charset="0"/>
              </a:endParaRPr>
            </a:p>
          </p:txBody>
        </p:sp>
        <p:pic>
          <p:nvPicPr>
            <p:cNvPr id="53251" name="Picture 3" descr="Image result for em theory maxwell"/>
            <p:cNvPicPr>
              <a:picLocks noChangeAspect="1" noChangeArrowheads="1"/>
            </p:cNvPicPr>
            <p:nvPr/>
          </p:nvPicPr>
          <p:blipFill>
            <a:blip r:embed="rId9"/>
            <a:srcRect/>
            <a:stretch>
              <a:fillRect/>
            </a:stretch>
          </p:blipFill>
          <p:spPr bwMode="auto">
            <a:xfrm>
              <a:off x="2843808" y="4014277"/>
              <a:ext cx="1150302" cy="1543190"/>
            </a:xfrm>
            <a:prstGeom prst="rect">
              <a:avLst/>
            </a:prstGeom>
            <a:grpFill/>
          </p:spPr>
        </p:pic>
        <p:sp>
          <p:nvSpPr>
            <p:cNvPr id="15" name="Rectangle 14"/>
            <p:cNvSpPr/>
            <p:nvPr/>
          </p:nvSpPr>
          <p:spPr>
            <a:xfrm>
              <a:off x="0" y="4014277"/>
              <a:ext cx="3995936" cy="3086380"/>
            </a:xfrm>
            <a:prstGeom prst="rect">
              <a:avLst/>
            </a:prstGeom>
            <a:grp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6" name="Picture 2"/>
          <p:cNvPicPr>
            <a:picLocks noChangeAspect="1" noChangeArrowheads="1"/>
          </p:cNvPicPr>
          <p:nvPr/>
        </p:nvPicPr>
        <p:blipFill>
          <a:blip r:embed="rId10"/>
          <a:srcRect/>
          <a:stretch>
            <a:fillRect/>
          </a:stretch>
        </p:blipFill>
        <p:spPr bwMode="auto">
          <a:xfrm>
            <a:off x="3419872" y="2636912"/>
            <a:ext cx="1676292" cy="1512168"/>
          </a:xfrm>
          <a:prstGeom prst="rect">
            <a:avLst/>
          </a:prstGeom>
          <a:noFill/>
          <a:ln w="9525">
            <a:noFill/>
            <a:miter lim="800000"/>
            <a:headEnd/>
            <a:tailEnd/>
          </a:ln>
        </p:spPr>
      </p:pic>
      <p:sp>
        <p:nvSpPr>
          <p:cNvPr id="51206" name="AutoShape 6" descr="Image result for johann ritter ultraviolet ligh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51208" name="AutoShape 8" descr="Image result for johann ritter ultraviolet ligh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 calcmode="lin" valueType="num">
                                      <p:cBhvr additive="base">
                                        <p:cTn id="17" dur="500" fill="hold"/>
                                        <p:tgtEl>
                                          <p:spTgt spid="133"/>
                                        </p:tgtEl>
                                        <p:attrNameLst>
                                          <p:attrName>ppt_x</p:attrName>
                                        </p:attrNameLst>
                                      </p:cBhvr>
                                      <p:tavLst>
                                        <p:tav tm="0">
                                          <p:val>
                                            <p:strVal val="#ppt_x"/>
                                          </p:val>
                                        </p:tav>
                                        <p:tav tm="100000">
                                          <p:val>
                                            <p:strVal val="#ppt_x"/>
                                          </p:val>
                                        </p:tav>
                                      </p:tavLst>
                                    </p:anim>
                                    <p:anim calcmode="lin" valueType="num">
                                      <p:cBhvr additive="base">
                                        <p:cTn id="18" dur="500" fill="hold"/>
                                        <p:tgtEl>
                                          <p:spTgt spid="133"/>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53249"/>
                                        </p:tgtEl>
                                        <p:attrNameLst>
                                          <p:attrName>style.visibility</p:attrName>
                                        </p:attrNameLst>
                                      </p:cBhvr>
                                      <p:to>
                                        <p:strVal val="visible"/>
                                      </p:to>
                                    </p:set>
                                    <p:anim calcmode="lin" valueType="num">
                                      <p:cBhvr additive="base">
                                        <p:cTn id="21" dur="500" fill="hold"/>
                                        <p:tgtEl>
                                          <p:spTgt spid="53249"/>
                                        </p:tgtEl>
                                        <p:attrNameLst>
                                          <p:attrName>ppt_x</p:attrName>
                                        </p:attrNameLst>
                                      </p:cBhvr>
                                      <p:tavLst>
                                        <p:tav tm="0">
                                          <p:val>
                                            <p:strVal val="1+#ppt_w/2"/>
                                          </p:val>
                                        </p:tav>
                                        <p:tav tm="100000">
                                          <p:val>
                                            <p:strVal val="#ppt_x"/>
                                          </p:val>
                                        </p:tav>
                                      </p:tavLst>
                                    </p:anim>
                                    <p:anim calcmode="lin" valueType="num">
                                      <p:cBhvr additive="base">
                                        <p:cTn id="22" dur="500" fill="hold"/>
                                        <p:tgtEl>
                                          <p:spTgt spid="5324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500" fill="hold"/>
                                        <p:tgtEl>
                                          <p:spTgt spid="131"/>
                                        </p:tgtEl>
                                        <p:attrNameLst>
                                          <p:attrName>ppt_x</p:attrName>
                                        </p:attrNameLst>
                                      </p:cBhvr>
                                      <p:tavLst>
                                        <p:tav tm="0">
                                          <p:val>
                                            <p:strVal val="1+#ppt_w/2"/>
                                          </p:val>
                                        </p:tav>
                                        <p:tav tm="100000">
                                          <p:val>
                                            <p:strVal val="#ppt_x"/>
                                          </p:val>
                                        </p:tav>
                                      </p:tavLst>
                                    </p:anim>
                                    <p:anim calcmode="lin" valueType="num">
                                      <p:cBhvr additive="base">
                                        <p:cTn id="26" dur="500" fill="hold"/>
                                        <p:tgtEl>
                                          <p:spTgt spid="131"/>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876256" y="-171400"/>
            <a:ext cx="2520280" cy="800219"/>
          </a:xfrm>
          <a:prstGeom prst="rect">
            <a:avLst/>
          </a:prstGeom>
          <a:solidFill>
            <a:schemeClr val="bg1"/>
          </a:solidFill>
        </p:spPr>
        <p:txBody>
          <a:bodyPr wrap="square" rtlCol="0">
            <a:spAutoFit/>
          </a:bodyPr>
          <a:lstStyle/>
          <a:p>
            <a:endParaRPr lang="en-CA" sz="2300">
              <a:latin typeface="Arial Narrow" pitchFamily="34" charset="0"/>
            </a:endParaRPr>
          </a:p>
          <a:p>
            <a:endParaRPr lang="en-CA" sz="2300" dirty="0">
              <a:latin typeface="Arial Narrow" pitchFamily="34" charset="0"/>
            </a:endParaRPr>
          </a:p>
        </p:txBody>
      </p:sp>
      <p:sp>
        <p:nvSpPr>
          <p:cNvPr id="7" name="TextBox 6"/>
          <p:cNvSpPr txBox="1"/>
          <p:nvPr/>
        </p:nvSpPr>
        <p:spPr>
          <a:xfrm>
            <a:off x="0" y="0"/>
            <a:ext cx="9144000" cy="553998"/>
          </a:xfrm>
          <a:prstGeom prst="rect">
            <a:avLst/>
          </a:prstGeom>
          <a:noFill/>
        </p:spPr>
        <p:txBody>
          <a:bodyPr wrap="square" rtlCol="0">
            <a:spAutoFit/>
          </a:bodyPr>
          <a:lstStyle/>
          <a:p>
            <a:pPr>
              <a:spcBef>
                <a:spcPts val="600"/>
              </a:spcBef>
            </a:pPr>
            <a:r>
              <a:rPr lang="en-CA" sz="2900" b="1" spc="-50" dirty="0">
                <a:solidFill>
                  <a:srgbClr val="0000FF"/>
                </a:solidFill>
                <a:latin typeface="+mj-lt"/>
              </a:rPr>
              <a:t>Maxwell’s Electromagnetic (EM) Theory </a:t>
            </a:r>
          </a:p>
        </p:txBody>
      </p:sp>
      <p:sp>
        <p:nvSpPr>
          <p:cNvPr id="8" name="TextBox 7"/>
          <p:cNvSpPr txBox="1"/>
          <p:nvPr/>
        </p:nvSpPr>
        <p:spPr>
          <a:xfrm>
            <a:off x="0" y="548680"/>
            <a:ext cx="9324528" cy="738664"/>
          </a:xfrm>
          <a:prstGeom prst="rect">
            <a:avLst/>
          </a:prstGeom>
          <a:solidFill>
            <a:schemeClr val="bg1"/>
          </a:solidFill>
        </p:spPr>
        <p:txBody>
          <a:bodyPr wrap="square" rtlCol="0">
            <a:spAutoFit/>
          </a:bodyPr>
          <a:lstStyle/>
          <a:p>
            <a:pPr>
              <a:buFont typeface="Arial" pitchFamily="34" charset="0"/>
              <a:buChar char="•"/>
            </a:pPr>
            <a:r>
              <a:rPr lang="en-CA" sz="2200">
                <a:latin typeface="Arial Narrow" pitchFamily="34" charset="0"/>
              </a:rPr>
              <a:t>Matter consist </a:t>
            </a:r>
            <a:r>
              <a:rPr lang="en-CA" sz="2200" dirty="0">
                <a:latin typeface="Arial Narrow" pitchFamily="34" charset="0"/>
              </a:rPr>
              <a:t>of tiny invisible particles that contained </a:t>
            </a:r>
          </a:p>
          <a:p>
            <a:pPr>
              <a:lnSpc>
                <a:spcPts val="2400"/>
              </a:lnSpc>
            </a:pPr>
            <a:r>
              <a:rPr lang="en-CA" sz="2200" dirty="0">
                <a:latin typeface="Arial Narrow" pitchFamily="34" charset="0"/>
              </a:rPr>
              <a:t>  both + and – charges</a:t>
            </a:r>
            <a:r>
              <a:rPr lang="en-CA" sz="2200">
                <a:latin typeface="Arial Narrow" pitchFamily="34" charset="0"/>
              </a:rPr>
              <a:t>. </a:t>
            </a:r>
            <a:r>
              <a:rPr lang="en-CA" sz="1800">
                <a:latin typeface="Arial Narrow" pitchFamily="34" charset="0"/>
              </a:rPr>
              <a:t>(later “protons &amp; electrons”)</a:t>
            </a:r>
            <a:r>
              <a:rPr lang="en-CA" sz="2300" dirty="0">
                <a:latin typeface="Arial Narrow" pitchFamily="34" charset="0"/>
              </a:rPr>
              <a:t>		</a:t>
            </a:r>
          </a:p>
        </p:txBody>
      </p:sp>
      <p:sp>
        <p:nvSpPr>
          <p:cNvPr id="9" name="Rectangle 8"/>
          <p:cNvSpPr/>
          <p:nvPr/>
        </p:nvSpPr>
        <p:spPr>
          <a:xfrm>
            <a:off x="0" y="2348880"/>
            <a:ext cx="9324528" cy="1446550"/>
          </a:xfrm>
          <a:prstGeom prst="rect">
            <a:avLst/>
          </a:prstGeom>
        </p:spPr>
        <p:txBody>
          <a:bodyPr wrap="square">
            <a:spAutoFit/>
          </a:bodyPr>
          <a:lstStyle/>
          <a:p>
            <a:pPr>
              <a:buFont typeface="Arial" pitchFamily="34" charset="0"/>
              <a:buChar char="•"/>
            </a:pPr>
            <a:r>
              <a:rPr lang="en-CA" sz="2200" b="1" dirty="0">
                <a:solidFill>
                  <a:srgbClr val="FF0000"/>
                </a:solidFill>
                <a:latin typeface="Arial Narrow" pitchFamily="34" charset="0"/>
              </a:rPr>
              <a:t>Charges </a:t>
            </a:r>
            <a:r>
              <a:rPr lang="en-CA" sz="2200" b="1" dirty="0" err="1">
                <a:solidFill>
                  <a:srgbClr val="FF0000"/>
                </a:solidFill>
                <a:latin typeface="Arial Narrow" pitchFamily="34" charset="0"/>
              </a:rPr>
              <a:t>tht</a:t>
            </a:r>
            <a:r>
              <a:rPr lang="en-CA" sz="2200" b="1" dirty="0">
                <a:solidFill>
                  <a:srgbClr val="FF0000"/>
                </a:solidFill>
                <a:latin typeface="Arial Narrow" pitchFamily="34" charset="0"/>
              </a:rPr>
              <a:t> </a:t>
            </a:r>
            <a:r>
              <a:rPr lang="en-CA" sz="2200" b="1" u="sng" dirty="0">
                <a:solidFill>
                  <a:srgbClr val="FF0000"/>
                </a:solidFill>
                <a:latin typeface="Arial Narrow" pitchFamily="34" charset="0"/>
              </a:rPr>
              <a:t>accelerate</a:t>
            </a:r>
            <a:r>
              <a:rPr lang="en-CA" sz="2200" b="1" dirty="0">
                <a:solidFill>
                  <a:srgbClr val="FF0000"/>
                </a:solidFill>
                <a:latin typeface="Arial Narrow" pitchFamily="34" charset="0"/>
              </a:rPr>
              <a:t> </a:t>
            </a:r>
            <a:r>
              <a:rPr lang="en-CA" sz="2200" dirty="0">
                <a:latin typeface="Arial Narrow" pitchFamily="34" charset="0"/>
              </a:rPr>
              <a:t>(speed ↑,↓, or change direction) make </a:t>
            </a:r>
          </a:p>
          <a:p>
            <a:pPr>
              <a:lnSpc>
                <a:spcPts val="2500"/>
              </a:lnSpc>
            </a:pPr>
            <a:r>
              <a:rPr lang="en-CA" sz="2200" dirty="0">
                <a:latin typeface="Arial Narrow" pitchFamily="34" charset="0"/>
              </a:rPr>
              <a:t>   electric/magnetic fields </a:t>
            </a:r>
            <a:r>
              <a:rPr lang="en-CA" sz="2200" dirty="0" err="1">
                <a:latin typeface="Arial Narrow" pitchFamily="34" charset="0"/>
              </a:rPr>
              <a:t>tht</a:t>
            </a:r>
            <a:r>
              <a:rPr lang="en-CA" sz="2200" dirty="0">
                <a:latin typeface="Arial Narrow" pitchFamily="34" charset="0"/>
              </a:rPr>
              <a:t> move &amp; </a:t>
            </a:r>
            <a:r>
              <a:rPr lang="en-CA" sz="2200" b="1" dirty="0">
                <a:latin typeface="Arial Narrow" pitchFamily="34" charset="0"/>
              </a:rPr>
              <a:t>generate EM waves</a:t>
            </a:r>
          </a:p>
          <a:p>
            <a:pPr>
              <a:buFont typeface="Arial" pitchFamily="34" charset="0"/>
              <a:buChar char="•"/>
            </a:pPr>
            <a:r>
              <a:rPr lang="en-CA" sz="2200" dirty="0">
                <a:latin typeface="Arial Narrow" pitchFamily="34" charset="0"/>
              </a:rPr>
              <a:t>A changing electric field creates a moving magnetic field</a:t>
            </a:r>
          </a:p>
          <a:p>
            <a:pPr>
              <a:buFont typeface="Arial" pitchFamily="34" charset="0"/>
              <a:buChar char="•"/>
            </a:pPr>
            <a:r>
              <a:rPr lang="en-CA" sz="2200" dirty="0">
                <a:latin typeface="Arial Narrow" pitchFamily="34" charset="0"/>
              </a:rPr>
              <a:t>A changing magnetic field also creates a moving electric field. </a:t>
            </a:r>
          </a:p>
        </p:txBody>
      </p:sp>
      <p:pic>
        <p:nvPicPr>
          <p:cNvPr id="3073" name="Picture 1"/>
          <p:cNvPicPr>
            <a:picLocks noChangeAspect="1" noChangeArrowheads="1"/>
          </p:cNvPicPr>
          <p:nvPr/>
        </p:nvPicPr>
        <p:blipFill>
          <a:blip r:embed="rId3"/>
          <a:srcRect/>
          <a:stretch>
            <a:fillRect/>
          </a:stretch>
        </p:blipFill>
        <p:spPr bwMode="auto">
          <a:xfrm rot="711450">
            <a:off x="6935333" y="-113850"/>
            <a:ext cx="2137634" cy="1059630"/>
          </a:xfrm>
          <a:prstGeom prst="rect">
            <a:avLst/>
          </a:prstGeom>
          <a:noFill/>
          <a:ln w="9525">
            <a:noFill/>
            <a:miter lim="800000"/>
            <a:headEnd/>
            <a:tailEnd/>
          </a:ln>
        </p:spPr>
      </p:pic>
      <p:sp>
        <p:nvSpPr>
          <p:cNvPr id="11" name="Plus 10"/>
          <p:cNvSpPr/>
          <p:nvPr/>
        </p:nvSpPr>
        <p:spPr>
          <a:xfrm>
            <a:off x="8532440" y="404664"/>
            <a:ext cx="144016" cy="14401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lus 11"/>
          <p:cNvSpPr/>
          <p:nvPr/>
        </p:nvSpPr>
        <p:spPr>
          <a:xfrm flipH="1">
            <a:off x="8028384" y="260648"/>
            <a:ext cx="144016" cy="14401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Plus 12"/>
          <p:cNvSpPr/>
          <p:nvPr/>
        </p:nvSpPr>
        <p:spPr>
          <a:xfrm>
            <a:off x="7668344" y="476672"/>
            <a:ext cx="144016" cy="14401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Plus 13"/>
          <p:cNvSpPr/>
          <p:nvPr/>
        </p:nvSpPr>
        <p:spPr>
          <a:xfrm>
            <a:off x="8820472" y="188640"/>
            <a:ext cx="144016" cy="14401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Plus 14"/>
          <p:cNvSpPr/>
          <p:nvPr/>
        </p:nvSpPr>
        <p:spPr>
          <a:xfrm flipH="1" flipV="1">
            <a:off x="7020272" y="548680"/>
            <a:ext cx="144016" cy="14401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Minus 15"/>
          <p:cNvSpPr/>
          <p:nvPr/>
        </p:nvSpPr>
        <p:spPr>
          <a:xfrm>
            <a:off x="7812360" y="332656"/>
            <a:ext cx="216024" cy="216024"/>
          </a:xfrm>
          <a:prstGeom prst="mathMinu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Minus 16"/>
          <p:cNvSpPr/>
          <p:nvPr/>
        </p:nvSpPr>
        <p:spPr>
          <a:xfrm>
            <a:off x="7308304" y="476672"/>
            <a:ext cx="216024" cy="216024"/>
          </a:xfrm>
          <a:prstGeom prst="mathMinu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Minus 17"/>
          <p:cNvSpPr/>
          <p:nvPr/>
        </p:nvSpPr>
        <p:spPr>
          <a:xfrm>
            <a:off x="8532440" y="0"/>
            <a:ext cx="216024" cy="216024"/>
          </a:xfrm>
          <a:prstGeom prst="mathMinu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Minus 18"/>
          <p:cNvSpPr/>
          <p:nvPr/>
        </p:nvSpPr>
        <p:spPr>
          <a:xfrm>
            <a:off x="8316416" y="260648"/>
            <a:ext cx="216024" cy="216024"/>
          </a:xfrm>
          <a:prstGeom prst="mathMinu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5" name="Picture 3"/>
          <p:cNvPicPr>
            <a:picLocks noChangeAspect="1" noChangeArrowheads="1"/>
          </p:cNvPicPr>
          <p:nvPr/>
        </p:nvPicPr>
        <p:blipFill>
          <a:blip r:embed="rId4"/>
          <a:srcRect/>
          <a:stretch>
            <a:fillRect/>
          </a:stretch>
        </p:blipFill>
        <p:spPr bwMode="auto">
          <a:xfrm>
            <a:off x="6804248" y="1196752"/>
            <a:ext cx="1311761" cy="1008112"/>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7919864" y="1052736"/>
            <a:ext cx="1224136" cy="940771"/>
          </a:xfrm>
          <a:prstGeom prst="rect">
            <a:avLst/>
          </a:prstGeom>
          <a:noFill/>
          <a:ln w="9525">
            <a:noFill/>
            <a:miter lim="800000"/>
            <a:headEnd/>
            <a:tailEnd/>
          </a:ln>
          <a:effectLst/>
        </p:spPr>
      </p:pic>
      <p:grpSp>
        <p:nvGrpSpPr>
          <p:cNvPr id="30" name="Group 29"/>
          <p:cNvGrpSpPr/>
          <p:nvPr/>
        </p:nvGrpSpPr>
        <p:grpSpPr>
          <a:xfrm>
            <a:off x="7596336" y="3717032"/>
            <a:ext cx="1547664" cy="1224136"/>
            <a:chOff x="7257191" y="2492896"/>
            <a:chExt cx="1886809" cy="1656184"/>
          </a:xfrm>
        </p:grpSpPr>
        <p:pic>
          <p:nvPicPr>
            <p:cNvPr id="3078" name="Picture 6" descr="Image result for waves radiate from particle"/>
            <p:cNvPicPr>
              <a:picLocks noChangeAspect="1" noChangeArrowheads="1"/>
            </p:cNvPicPr>
            <p:nvPr/>
          </p:nvPicPr>
          <p:blipFill>
            <a:blip r:embed="rId6"/>
            <a:srcRect/>
            <a:stretch>
              <a:fillRect/>
            </a:stretch>
          </p:blipFill>
          <p:spPr bwMode="auto">
            <a:xfrm>
              <a:off x="7487817" y="2492896"/>
              <a:ext cx="1656183" cy="1656184"/>
            </a:xfrm>
            <a:prstGeom prst="rect">
              <a:avLst/>
            </a:prstGeom>
            <a:noFill/>
          </p:spPr>
        </p:pic>
        <p:pic>
          <p:nvPicPr>
            <p:cNvPr id="3079" name="Picture 7"/>
            <p:cNvPicPr>
              <a:picLocks noChangeAspect="1" noChangeArrowheads="1"/>
            </p:cNvPicPr>
            <p:nvPr/>
          </p:nvPicPr>
          <p:blipFill>
            <a:blip r:embed="rId7"/>
            <a:srcRect/>
            <a:stretch>
              <a:fillRect/>
            </a:stretch>
          </p:blipFill>
          <p:spPr bwMode="auto">
            <a:xfrm>
              <a:off x="7524328" y="2636912"/>
              <a:ext cx="1475656" cy="1389293"/>
            </a:xfrm>
            <a:prstGeom prst="rect">
              <a:avLst/>
            </a:prstGeom>
            <a:noFill/>
            <a:ln w="9525">
              <a:noFill/>
              <a:miter lim="800000"/>
              <a:headEnd/>
              <a:tailEnd/>
            </a:ln>
            <a:effectLst/>
          </p:spPr>
        </p:pic>
        <p:pic>
          <p:nvPicPr>
            <p:cNvPr id="3074" name="Picture 2"/>
            <p:cNvPicPr>
              <a:picLocks noChangeAspect="1" noChangeArrowheads="1"/>
            </p:cNvPicPr>
            <p:nvPr/>
          </p:nvPicPr>
          <p:blipFill>
            <a:blip r:embed="rId8"/>
            <a:srcRect/>
            <a:stretch>
              <a:fillRect/>
            </a:stretch>
          </p:blipFill>
          <p:spPr bwMode="auto">
            <a:xfrm rot="19876217">
              <a:off x="7257191" y="3374230"/>
              <a:ext cx="1037001" cy="521565"/>
            </a:xfrm>
            <a:prstGeom prst="rect">
              <a:avLst/>
            </a:prstGeom>
            <a:noFill/>
            <a:ln w="9525">
              <a:noFill/>
              <a:miter lim="800000"/>
              <a:headEnd/>
              <a:tailEnd/>
            </a:ln>
            <a:effectLst/>
          </p:spPr>
        </p:pic>
      </p:grpSp>
      <p:sp>
        <p:nvSpPr>
          <p:cNvPr id="3083" name="AutoShape 11" descr="Image result for animated electrons flowing down a wi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3085" name="AutoShape 13" descr="Image result for animated electrons flowing down a wi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42" name="Group 41"/>
          <p:cNvGrpSpPr/>
          <p:nvPr/>
        </p:nvGrpSpPr>
        <p:grpSpPr>
          <a:xfrm rot="19758626">
            <a:off x="6096075" y="3696561"/>
            <a:ext cx="2625137" cy="4717410"/>
            <a:chOff x="5228458" y="3599262"/>
            <a:chExt cx="3121397" cy="5793799"/>
          </a:xfrm>
        </p:grpSpPr>
        <p:pic>
          <p:nvPicPr>
            <p:cNvPr id="41" name="Picture 15" descr="Image result for animated gif moving down wire"/>
            <p:cNvPicPr>
              <a:picLocks noChangeAspect="1" noChangeArrowheads="1" noCrop="1"/>
            </p:cNvPicPr>
            <p:nvPr/>
          </p:nvPicPr>
          <p:blipFill>
            <a:blip r:embed="rId9"/>
            <a:srcRect/>
            <a:stretch>
              <a:fillRect/>
            </a:stretch>
          </p:blipFill>
          <p:spPr bwMode="auto">
            <a:xfrm rot="2856556">
              <a:off x="4420134" y="5247318"/>
              <a:ext cx="3417535" cy="121424"/>
            </a:xfrm>
            <a:prstGeom prst="rect">
              <a:avLst/>
            </a:prstGeom>
            <a:noFill/>
          </p:spPr>
        </p:pic>
        <p:pic>
          <p:nvPicPr>
            <p:cNvPr id="3081" name="Picture 9" descr="Image result for alternating waves from point source"/>
            <p:cNvPicPr>
              <a:picLocks noChangeAspect="1" noChangeArrowheads="1" noCrop="1"/>
            </p:cNvPicPr>
            <p:nvPr/>
          </p:nvPicPr>
          <p:blipFill>
            <a:blip r:embed="rId10"/>
            <a:srcRect/>
            <a:stretch>
              <a:fillRect/>
            </a:stretch>
          </p:blipFill>
          <p:spPr bwMode="auto">
            <a:xfrm rot="677678">
              <a:off x="5228458" y="4414502"/>
              <a:ext cx="1407418" cy="1695451"/>
            </a:xfrm>
            <a:prstGeom prst="rect">
              <a:avLst/>
            </a:prstGeom>
            <a:noFill/>
          </p:spPr>
        </p:pic>
        <p:pic>
          <p:nvPicPr>
            <p:cNvPr id="33" name="Picture 9" descr="Image result for alternating waves from point source"/>
            <p:cNvPicPr>
              <a:picLocks noChangeAspect="1" noChangeArrowheads="1" noCrop="1"/>
            </p:cNvPicPr>
            <p:nvPr/>
          </p:nvPicPr>
          <p:blipFill>
            <a:blip r:embed="rId10"/>
            <a:srcRect/>
            <a:stretch>
              <a:fillRect/>
            </a:stretch>
          </p:blipFill>
          <p:spPr bwMode="auto">
            <a:xfrm rot="677678">
              <a:off x="5588498" y="4774543"/>
              <a:ext cx="1407418" cy="1695451"/>
            </a:xfrm>
            <a:prstGeom prst="rect">
              <a:avLst/>
            </a:prstGeom>
            <a:noFill/>
          </p:spPr>
        </p:pic>
        <p:pic>
          <p:nvPicPr>
            <p:cNvPr id="34" name="Picture 9" descr="Image result for alternating waves from point source"/>
            <p:cNvPicPr>
              <a:picLocks noChangeAspect="1" noChangeArrowheads="1" noCrop="1"/>
            </p:cNvPicPr>
            <p:nvPr/>
          </p:nvPicPr>
          <p:blipFill>
            <a:blip r:embed="rId10"/>
            <a:srcRect/>
            <a:stretch>
              <a:fillRect/>
            </a:stretch>
          </p:blipFill>
          <p:spPr bwMode="auto">
            <a:xfrm rot="677678">
              <a:off x="5948364" y="5208341"/>
              <a:ext cx="1425308" cy="1695451"/>
            </a:xfrm>
            <a:prstGeom prst="rect">
              <a:avLst/>
            </a:prstGeom>
            <a:noFill/>
          </p:spPr>
        </p:pic>
        <p:pic>
          <p:nvPicPr>
            <p:cNvPr id="35" name="Picture 9" descr="Image result for alternating waves from point source"/>
            <p:cNvPicPr>
              <a:picLocks noChangeAspect="1" noChangeArrowheads="1" noCrop="1"/>
            </p:cNvPicPr>
            <p:nvPr/>
          </p:nvPicPr>
          <p:blipFill>
            <a:blip r:embed="rId10"/>
            <a:srcRect/>
            <a:stretch>
              <a:fillRect/>
            </a:stretch>
          </p:blipFill>
          <p:spPr bwMode="auto">
            <a:xfrm rot="677678">
              <a:off x="6452594" y="5566630"/>
              <a:ext cx="1407418" cy="1695451"/>
            </a:xfrm>
            <a:prstGeom prst="rect">
              <a:avLst/>
            </a:prstGeom>
            <a:noFill/>
          </p:spPr>
        </p:pic>
        <p:pic>
          <p:nvPicPr>
            <p:cNvPr id="3087" name="Picture 15" descr="Image result for animated gif moving down wire"/>
            <p:cNvPicPr>
              <a:picLocks noChangeAspect="1" noChangeArrowheads="1" noCrop="1"/>
            </p:cNvPicPr>
            <p:nvPr/>
          </p:nvPicPr>
          <p:blipFill>
            <a:blip r:embed="rId9"/>
            <a:srcRect/>
            <a:stretch>
              <a:fillRect/>
            </a:stretch>
          </p:blipFill>
          <p:spPr bwMode="auto">
            <a:xfrm rot="2856556">
              <a:off x="6580375" y="7623582"/>
              <a:ext cx="3417535" cy="121424"/>
            </a:xfrm>
            <a:prstGeom prst="rect">
              <a:avLst/>
            </a:prstGeom>
            <a:noFill/>
          </p:spPr>
        </p:pic>
      </p:grpSp>
      <p:sp>
        <p:nvSpPr>
          <p:cNvPr id="43" name="TextBox 42"/>
          <p:cNvSpPr txBox="1"/>
          <p:nvPr/>
        </p:nvSpPr>
        <p:spPr>
          <a:xfrm>
            <a:off x="2123728" y="5703838"/>
            <a:ext cx="5292080" cy="1154162"/>
          </a:xfrm>
          <a:prstGeom prst="rect">
            <a:avLst/>
          </a:prstGeom>
          <a:noFill/>
        </p:spPr>
        <p:txBody>
          <a:bodyPr wrap="square" rtlCol="0">
            <a:spAutoFit/>
          </a:bodyPr>
          <a:lstStyle/>
          <a:p>
            <a:r>
              <a:rPr lang="en-CA" sz="2300" dirty="0">
                <a:latin typeface="Arial Narrow" pitchFamily="34" charset="0"/>
              </a:rPr>
              <a:t>            1887 Heinrich Hertz </a:t>
            </a:r>
          </a:p>
          <a:p>
            <a:r>
              <a:rPr lang="en-CA" sz="2300" dirty="0">
                <a:latin typeface="Arial Narrow" pitchFamily="34" charset="0"/>
              </a:rPr>
              <a:t>            discovered radio waves &amp;  </a:t>
            </a:r>
          </a:p>
          <a:p>
            <a:r>
              <a:rPr lang="en-CA" sz="2300" dirty="0">
                <a:latin typeface="Arial Narrow" pitchFamily="34" charset="0"/>
              </a:rPr>
              <a:t>            proved Maxwell’s theory correct</a:t>
            </a:r>
          </a:p>
        </p:txBody>
      </p:sp>
      <p:pic>
        <p:nvPicPr>
          <p:cNvPr id="3089" name="Picture 17" descr="Related image"/>
          <p:cNvPicPr>
            <a:picLocks noChangeAspect="1" noChangeArrowheads="1"/>
          </p:cNvPicPr>
          <p:nvPr/>
        </p:nvPicPr>
        <p:blipFill>
          <a:blip r:embed="rId11"/>
          <a:srcRect/>
          <a:stretch>
            <a:fillRect/>
          </a:stretch>
        </p:blipFill>
        <p:spPr bwMode="auto">
          <a:xfrm>
            <a:off x="1" y="5592146"/>
            <a:ext cx="1979712" cy="1265854"/>
          </a:xfrm>
          <a:prstGeom prst="rect">
            <a:avLst/>
          </a:prstGeom>
          <a:noFill/>
        </p:spPr>
      </p:pic>
      <p:pic>
        <p:nvPicPr>
          <p:cNvPr id="3091" name="Picture 19" descr="Related image"/>
          <p:cNvPicPr>
            <a:picLocks noChangeAspect="1" noChangeArrowheads="1"/>
          </p:cNvPicPr>
          <p:nvPr/>
        </p:nvPicPr>
        <p:blipFill>
          <a:blip r:embed="rId12"/>
          <a:srcRect/>
          <a:stretch>
            <a:fillRect/>
          </a:stretch>
        </p:blipFill>
        <p:spPr bwMode="auto">
          <a:xfrm>
            <a:off x="2123728" y="5589239"/>
            <a:ext cx="792088" cy="1022783"/>
          </a:xfrm>
          <a:prstGeom prst="rect">
            <a:avLst/>
          </a:prstGeom>
          <a:noFill/>
        </p:spPr>
      </p:pic>
      <p:sp>
        <p:nvSpPr>
          <p:cNvPr id="38" name="Rectangle 37"/>
          <p:cNvSpPr/>
          <p:nvPr/>
        </p:nvSpPr>
        <p:spPr>
          <a:xfrm>
            <a:off x="0" y="1268760"/>
            <a:ext cx="6858000" cy="1107996"/>
          </a:xfrm>
          <a:prstGeom prst="rect">
            <a:avLst/>
          </a:prstGeom>
        </p:spPr>
        <p:txBody>
          <a:bodyPr wrap="square">
            <a:spAutoFit/>
          </a:bodyPr>
          <a:lstStyle/>
          <a:p>
            <a:pPr>
              <a:buFont typeface="Arial" pitchFamily="34" charset="0"/>
              <a:buChar char="•"/>
            </a:pPr>
            <a:r>
              <a:rPr lang="en-CA" sz="2200" dirty="0">
                <a:latin typeface="Arial Narrow" pitchFamily="34" charset="0"/>
              </a:rPr>
              <a:t>When charges stationary, they exhibit an electric “</a:t>
            </a:r>
            <a:r>
              <a:rPr lang="en-CA" sz="2200" b="1" dirty="0">
                <a:solidFill>
                  <a:srgbClr val="0000FF"/>
                </a:solidFill>
                <a:latin typeface="Arial Narrow" pitchFamily="34" charset="0"/>
              </a:rPr>
              <a:t>force</a:t>
            </a:r>
            <a:r>
              <a:rPr lang="en-CA" sz="2200" dirty="0">
                <a:latin typeface="Arial Narrow" pitchFamily="34" charset="0"/>
              </a:rPr>
              <a:t>” field.</a:t>
            </a:r>
          </a:p>
          <a:p>
            <a:pPr>
              <a:buFont typeface="Arial" pitchFamily="34" charset="0"/>
              <a:buChar char="•"/>
            </a:pPr>
            <a:r>
              <a:rPr lang="en-CA" sz="2200" dirty="0">
                <a:latin typeface="Arial Narrow" pitchFamily="34" charset="0"/>
              </a:rPr>
              <a:t>When charges </a:t>
            </a:r>
            <a:r>
              <a:rPr lang="en-CA" sz="2200" dirty="0" err="1">
                <a:latin typeface="Arial Narrow" pitchFamily="34" charset="0"/>
              </a:rPr>
              <a:t>mv</a:t>
            </a:r>
            <a:r>
              <a:rPr lang="en-CA" sz="2200" dirty="0">
                <a:latin typeface="Arial Narrow" pitchFamily="34" charset="0"/>
              </a:rPr>
              <a:t> uniformly (constant </a:t>
            </a:r>
            <a:r>
              <a:rPr lang="en-CA" sz="2200" dirty="0" err="1">
                <a:latin typeface="Arial Narrow" pitchFamily="34" charset="0"/>
              </a:rPr>
              <a:t>veloc</a:t>
            </a:r>
            <a:r>
              <a:rPr lang="en-CA" sz="2200" dirty="0">
                <a:latin typeface="Arial Narrow" pitchFamily="34" charset="0"/>
              </a:rPr>
              <a:t>.) they produce </a:t>
            </a:r>
            <a:r>
              <a:rPr lang="en-CA" sz="2200" dirty="0" err="1">
                <a:latin typeface="Arial Narrow" pitchFamily="34" charset="0"/>
              </a:rPr>
              <a:t>bth</a:t>
            </a:r>
            <a:r>
              <a:rPr lang="en-CA" sz="2200" dirty="0">
                <a:latin typeface="Arial Narrow" pitchFamily="34" charset="0"/>
              </a:rPr>
              <a:t> </a:t>
            </a:r>
          </a:p>
          <a:p>
            <a:pPr>
              <a:lnSpc>
                <a:spcPts val="2400"/>
              </a:lnSpc>
            </a:pPr>
            <a:r>
              <a:rPr lang="en-CA" sz="2200" dirty="0">
                <a:latin typeface="Arial Narrow" pitchFamily="34" charset="0"/>
              </a:rPr>
              <a:t>   electric and magnetic force fields. </a:t>
            </a:r>
            <a:r>
              <a:rPr lang="en-CA" sz="1800" dirty="0">
                <a:latin typeface="Arial Narrow" pitchFamily="34" charset="0"/>
              </a:rPr>
              <a:t>(</a:t>
            </a:r>
            <a:r>
              <a:rPr lang="en-CA" sz="1800" dirty="0" err="1">
                <a:latin typeface="Arial Narrow" pitchFamily="34" charset="0"/>
              </a:rPr>
              <a:t>perpendclr</a:t>
            </a:r>
            <a:r>
              <a:rPr lang="en-CA" sz="1800" dirty="0">
                <a:latin typeface="Arial Narrow" pitchFamily="34" charset="0"/>
              </a:rPr>
              <a:t> to ea. other)</a:t>
            </a:r>
          </a:p>
        </p:txBody>
      </p:sp>
      <p:grpSp>
        <p:nvGrpSpPr>
          <p:cNvPr id="48" name="Group 47"/>
          <p:cNvGrpSpPr/>
          <p:nvPr/>
        </p:nvGrpSpPr>
        <p:grpSpPr>
          <a:xfrm>
            <a:off x="6588224" y="2060848"/>
            <a:ext cx="2730042" cy="1440160"/>
            <a:chOff x="6588224" y="2060848"/>
            <a:chExt cx="2730042" cy="1440160"/>
          </a:xfrm>
        </p:grpSpPr>
        <p:pic>
          <p:nvPicPr>
            <p:cNvPr id="2050" name="Picture 2"/>
            <p:cNvPicPr>
              <a:picLocks noChangeAspect="1" noChangeArrowheads="1"/>
            </p:cNvPicPr>
            <p:nvPr/>
          </p:nvPicPr>
          <p:blipFill>
            <a:blip r:embed="rId13"/>
            <a:srcRect/>
            <a:stretch>
              <a:fillRect/>
            </a:stretch>
          </p:blipFill>
          <p:spPr bwMode="auto">
            <a:xfrm>
              <a:off x="7452319" y="2060848"/>
              <a:ext cx="1865947" cy="1440160"/>
            </a:xfrm>
            <a:prstGeom prst="rect">
              <a:avLst/>
            </a:prstGeom>
            <a:noFill/>
            <a:ln w="9525">
              <a:noFill/>
              <a:miter lim="800000"/>
              <a:headEnd/>
              <a:tailEnd/>
            </a:ln>
            <a:effectLst/>
          </p:spPr>
        </p:pic>
        <p:cxnSp>
          <p:nvCxnSpPr>
            <p:cNvPr id="45" name="Straight Arrow Connector 44"/>
            <p:cNvCxnSpPr/>
            <p:nvPr/>
          </p:nvCxnSpPr>
          <p:spPr>
            <a:xfrm>
              <a:off x="6588224" y="2132856"/>
              <a:ext cx="792088" cy="504056"/>
            </a:xfrm>
            <a:prstGeom prst="straightConnector1">
              <a:avLst/>
            </a:prstGeom>
            <a:ln w="31750">
              <a:solidFill>
                <a:srgbClr val="432D2D"/>
              </a:solidFill>
              <a:tailEnd type="arrow"/>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0" y="3789040"/>
            <a:ext cx="7092280" cy="1723549"/>
          </a:xfrm>
          <a:prstGeom prst="rect">
            <a:avLst/>
          </a:prstGeom>
        </p:spPr>
        <p:txBody>
          <a:bodyPr wrap="square">
            <a:spAutoFit/>
          </a:bodyPr>
          <a:lstStyle/>
          <a:p>
            <a:pPr>
              <a:buFont typeface="Arial" pitchFamily="34" charset="0"/>
              <a:buChar char="•"/>
            </a:pPr>
            <a:r>
              <a:rPr lang="en-CA" sz="2200" b="1" dirty="0">
                <a:solidFill>
                  <a:srgbClr val="FF0000"/>
                </a:solidFill>
                <a:latin typeface="Arial Narrow" pitchFamily="34" charset="0"/>
              </a:rPr>
              <a:t>Oscillating charges </a:t>
            </a:r>
            <a:r>
              <a:rPr lang="en-CA" sz="2200" dirty="0">
                <a:latin typeface="Arial Narrow" pitchFamily="34" charset="0"/>
              </a:rPr>
              <a:t>cause </a:t>
            </a:r>
            <a:r>
              <a:rPr lang="en-CA" sz="2200" dirty="0" err="1">
                <a:latin typeface="Arial Narrow" pitchFamily="34" charset="0"/>
              </a:rPr>
              <a:t>elec</a:t>
            </a:r>
            <a:r>
              <a:rPr lang="en-CA" sz="2200" dirty="0">
                <a:latin typeface="Arial Narrow" pitchFamily="34" charset="0"/>
              </a:rPr>
              <a:t> &amp; </a:t>
            </a:r>
            <a:r>
              <a:rPr lang="en-CA" sz="2200" dirty="0" err="1">
                <a:latin typeface="Arial Narrow" pitchFamily="34" charset="0"/>
              </a:rPr>
              <a:t>mag</a:t>
            </a:r>
            <a:r>
              <a:rPr lang="en-CA" sz="2200" dirty="0">
                <a:latin typeface="Arial Narrow" pitchFamily="34" charset="0"/>
              </a:rPr>
              <a:t> fields to spread out </a:t>
            </a:r>
          </a:p>
          <a:p>
            <a:r>
              <a:rPr lang="en-CA" sz="2200" dirty="0">
                <a:latin typeface="Arial Narrow" pitchFamily="34" charset="0"/>
              </a:rPr>
              <a:t>  and away rapidly into space </a:t>
            </a:r>
            <a:r>
              <a:rPr lang="en-CA" sz="2200" b="1" dirty="0">
                <a:latin typeface="Arial Narrow" pitchFamily="34" charset="0"/>
              </a:rPr>
              <a:t>(create &amp; radiate EM waves) </a:t>
            </a:r>
          </a:p>
          <a:p>
            <a:pPr>
              <a:buFont typeface="Arial" pitchFamily="34" charset="0"/>
              <a:buChar char="•"/>
            </a:pPr>
            <a:r>
              <a:rPr lang="en-CA" sz="2200" b="1" u="sng" dirty="0">
                <a:latin typeface="Arial Narrow" pitchFamily="34" charset="0"/>
              </a:rPr>
              <a:t>All</a:t>
            </a:r>
            <a:r>
              <a:rPr lang="en-CA" sz="2200" u="sng" dirty="0">
                <a:latin typeface="Arial Narrow" pitchFamily="34" charset="0"/>
              </a:rPr>
              <a:t> EM waves travel at the same speed </a:t>
            </a:r>
            <a:r>
              <a:rPr lang="en-CA" sz="2200" dirty="0">
                <a:latin typeface="Arial Narrow" pitchFamily="34" charset="0"/>
              </a:rPr>
              <a:t>– the </a:t>
            </a:r>
            <a:r>
              <a:rPr lang="en-CA" sz="2200" b="1" dirty="0">
                <a:latin typeface="Arial Narrow" pitchFamily="34" charset="0"/>
              </a:rPr>
              <a:t>speed</a:t>
            </a:r>
          </a:p>
          <a:p>
            <a:r>
              <a:rPr lang="en-CA" sz="2200" b="1" dirty="0">
                <a:latin typeface="Arial Narrow" pitchFamily="34" charset="0"/>
              </a:rPr>
              <a:t>  of light</a:t>
            </a:r>
            <a:r>
              <a:rPr lang="en-CA" sz="2200" dirty="0">
                <a:latin typeface="Arial Narrow" pitchFamily="34" charset="0"/>
              </a:rPr>
              <a:t> </a:t>
            </a:r>
            <a:r>
              <a:rPr lang="en-CA" sz="1800" dirty="0">
                <a:latin typeface="Arial Narrow" pitchFamily="34" charset="0"/>
              </a:rPr>
              <a:t>(calculated to be </a:t>
            </a:r>
            <a:r>
              <a:rPr lang="en-CA" sz="1800" b="1" dirty="0">
                <a:latin typeface="Arial Narrow" pitchFamily="34" charset="0"/>
              </a:rPr>
              <a:t>300,000,000 m/s</a:t>
            </a:r>
            <a:r>
              <a:rPr lang="en-CA" sz="1800" dirty="0">
                <a:latin typeface="Arial Narrow" pitchFamily="34" charset="0"/>
              </a:rPr>
              <a:t> </a:t>
            </a:r>
          </a:p>
          <a:p>
            <a:r>
              <a:rPr lang="en-CA" sz="1800" dirty="0">
                <a:latin typeface="Arial Narrow" pitchFamily="34" charset="0"/>
              </a:rPr>
              <a:t>    or </a:t>
            </a:r>
            <a:r>
              <a:rPr lang="en-CA" sz="1800" b="1" dirty="0">
                <a:latin typeface="Arial Narrow" pitchFamily="34" charset="0"/>
              </a:rPr>
              <a:t>300,000 km/s)</a:t>
            </a:r>
            <a:r>
              <a:rPr lang="en-CA" dirty="0">
                <a:latin typeface="Arial Narrow" pitchFamily="34" charset="0"/>
              </a:rPr>
              <a:t>  </a:t>
            </a:r>
            <a:r>
              <a:rPr lang="en-CA" sz="1800" dirty="0">
                <a:latin typeface="Arial Narrow" pitchFamily="34" charset="0"/>
                <a:sym typeface="Wingdings" pitchFamily="2" charset="2"/>
              </a:rPr>
              <a:t></a:t>
            </a:r>
            <a:r>
              <a:rPr lang="en-CA" sz="1800" dirty="0">
                <a:latin typeface="Arial Narrow" pitchFamily="34" charset="0"/>
              </a:rPr>
              <a:t>(later shown) fastest speed there is.</a:t>
            </a:r>
          </a:p>
        </p:txBody>
      </p:sp>
      <p:grpSp>
        <p:nvGrpSpPr>
          <p:cNvPr id="47" name="Group 46"/>
          <p:cNvGrpSpPr/>
          <p:nvPr/>
        </p:nvGrpSpPr>
        <p:grpSpPr>
          <a:xfrm>
            <a:off x="7524328" y="5661248"/>
            <a:ext cx="1800200" cy="1246495"/>
            <a:chOff x="7524328" y="5661248"/>
            <a:chExt cx="1800200" cy="1246495"/>
          </a:xfrm>
        </p:grpSpPr>
        <p:sp>
          <p:nvSpPr>
            <p:cNvPr id="40" name="TextBox 39"/>
            <p:cNvSpPr txBox="1"/>
            <p:nvPr/>
          </p:nvSpPr>
          <p:spPr>
            <a:xfrm>
              <a:off x="7524328" y="5661248"/>
              <a:ext cx="1800200" cy="1246495"/>
            </a:xfrm>
            <a:prstGeom prst="rect">
              <a:avLst/>
            </a:prstGeom>
            <a:noFill/>
          </p:spPr>
          <p:txBody>
            <a:bodyPr wrap="square" rtlCol="0">
              <a:spAutoFit/>
            </a:bodyPr>
            <a:lstStyle/>
            <a:p>
              <a:r>
                <a:rPr lang="en-CA" sz="1500" dirty="0">
                  <a:latin typeface="Arial Narrow" pitchFamily="34" charset="0"/>
                </a:rPr>
                <a:t>                   Wire with</a:t>
              </a:r>
            </a:p>
            <a:p>
              <a:endParaRPr lang="en-CA" sz="1500" dirty="0">
                <a:latin typeface="Arial Narrow" pitchFamily="34" charset="0"/>
              </a:endParaRPr>
            </a:p>
            <a:p>
              <a:endParaRPr lang="en-CA" sz="1200" dirty="0">
                <a:latin typeface="Arial Narrow" pitchFamily="34" charset="0"/>
              </a:endParaRPr>
            </a:p>
            <a:p>
              <a:r>
                <a:rPr lang="en-CA" sz="1500" dirty="0">
                  <a:latin typeface="Arial Narrow" pitchFamily="34" charset="0"/>
                </a:rPr>
                <a:t>            Alternating</a:t>
              </a:r>
            </a:p>
            <a:p>
              <a:r>
                <a:rPr lang="en-CA" sz="1500" dirty="0">
                  <a:latin typeface="Arial Narrow" pitchFamily="34" charset="0"/>
                </a:rPr>
                <a:t> Electric Current (AC) </a:t>
              </a:r>
            </a:p>
          </p:txBody>
        </p:sp>
        <p:cxnSp>
          <p:nvCxnSpPr>
            <p:cNvPr id="46" name="Straight Arrow Connector 45"/>
            <p:cNvCxnSpPr/>
            <p:nvPr/>
          </p:nvCxnSpPr>
          <p:spPr>
            <a:xfrm>
              <a:off x="8604448" y="5949280"/>
              <a:ext cx="72008" cy="144016"/>
            </a:xfrm>
            <a:prstGeom prst="straightConnector1">
              <a:avLst/>
            </a:prstGeom>
            <a:ln w="19050">
              <a:solidFill>
                <a:srgbClr val="432D2D"/>
              </a:solidFill>
              <a:tailEnd type="arrow"/>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p:cNvCxnSpPr/>
          <p:nvPr/>
        </p:nvCxnSpPr>
        <p:spPr>
          <a:xfrm>
            <a:off x="6156176" y="2852936"/>
            <a:ext cx="1944216" cy="864096"/>
          </a:xfrm>
          <a:prstGeom prst="straightConnector1">
            <a:avLst/>
          </a:prstGeom>
          <a:ln w="31750">
            <a:solidFill>
              <a:srgbClr val="432D2D"/>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500" fill="hold"/>
                                        <p:tgtEl>
                                          <p:spTgt spid="3075"/>
                                        </p:tgtEl>
                                        <p:attrNameLst>
                                          <p:attrName>ppt_x</p:attrName>
                                        </p:attrNameLst>
                                      </p:cBhvr>
                                      <p:tavLst>
                                        <p:tav tm="0">
                                          <p:val>
                                            <p:strVal val="1+#ppt_w/2"/>
                                          </p:val>
                                        </p:tav>
                                        <p:tav tm="100000">
                                          <p:val>
                                            <p:strVal val="#ppt_x"/>
                                          </p:val>
                                        </p:tav>
                                      </p:tavLst>
                                    </p:anim>
                                    <p:anim calcmode="lin" valueType="num">
                                      <p:cBhvr additive="base">
                                        <p:cTn id="18" dur="500" fill="hold"/>
                                        <p:tgtEl>
                                          <p:spTgt spid="307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additive="base">
                                        <p:cTn id="21" dur="500" fill="hold"/>
                                        <p:tgtEl>
                                          <p:spTgt spid="3076"/>
                                        </p:tgtEl>
                                        <p:attrNameLst>
                                          <p:attrName>ppt_x</p:attrName>
                                        </p:attrNameLst>
                                      </p:cBhvr>
                                      <p:tavLst>
                                        <p:tav tm="0">
                                          <p:val>
                                            <p:strVal val="1+#ppt_w/2"/>
                                          </p:val>
                                        </p:tav>
                                        <p:tav tm="100000">
                                          <p:val>
                                            <p:strVal val="#ppt_x"/>
                                          </p:val>
                                        </p:tav>
                                      </p:tavLst>
                                    </p:anim>
                                    <p:anim calcmode="lin" valueType="num">
                                      <p:cBhvr additive="base">
                                        <p:cTn id="22" dur="500" fill="hold"/>
                                        <p:tgtEl>
                                          <p:spTgt spid="3076"/>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dissolv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2" presetClass="entr" presetSubtype="2"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500" fill="hold"/>
                                        <p:tgtEl>
                                          <p:spTgt spid="42"/>
                                        </p:tgtEl>
                                        <p:attrNameLst>
                                          <p:attrName>ppt_x</p:attrName>
                                        </p:attrNameLst>
                                      </p:cBhvr>
                                      <p:tavLst>
                                        <p:tav tm="0">
                                          <p:val>
                                            <p:strVal val="#ppt_x"/>
                                          </p:val>
                                        </p:tav>
                                        <p:tav tm="100000">
                                          <p:val>
                                            <p:strVal val="#ppt_x"/>
                                          </p:val>
                                        </p:tav>
                                      </p:tavLst>
                                    </p:anim>
                                    <p:anim calcmode="lin" valueType="num">
                                      <p:cBhvr additive="base">
                                        <p:cTn id="45" dur="500" fill="hold"/>
                                        <p:tgtEl>
                                          <p:spTgt spid="4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ppt_x"/>
                                          </p:val>
                                        </p:tav>
                                        <p:tav tm="100000">
                                          <p:val>
                                            <p:strVal val="#ppt_x"/>
                                          </p:val>
                                        </p:tav>
                                      </p:tavLst>
                                    </p:anim>
                                    <p:anim calcmode="lin" valueType="num">
                                      <p:cBhvr additive="base">
                                        <p:cTn id="49" dur="500" fill="hold"/>
                                        <p:tgtEl>
                                          <p:spTgt spid="39"/>
                                        </p:tgtEl>
                                        <p:attrNameLst>
                                          <p:attrName>ppt_y</p:attrName>
                                        </p:attrNameLst>
                                      </p:cBhvr>
                                      <p:tavLst>
                                        <p:tav tm="0">
                                          <p:val>
                                            <p:strVal val="1+#ppt_h/2"/>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091"/>
                                        </p:tgtEl>
                                        <p:attrNameLst>
                                          <p:attrName>style.visibility</p:attrName>
                                        </p:attrNameLst>
                                      </p:cBhvr>
                                      <p:to>
                                        <p:strVal val="visible"/>
                                      </p:to>
                                    </p:set>
                                    <p:anim calcmode="lin" valueType="num">
                                      <p:cBhvr additive="base">
                                        <p:cTn id="57" dur="500" fill="hold"/>
                                        <p:tgtEl>
                                          <p:spTgt spid="3091"/>
                                        </p:tgtEl>
                                        <p:attrNameLst>
                                          <p:attrName>ppt_x</p:attrName>
                                        </p:attrNameLst>
                                      </p:cBhvr>
                                      <p:tavLst>
                                        <p:tav tm="0">
                                          <p:val>
                                            <p:strVal val="0-#ppt_w/2"/>
                                          </p:val>
                                        </p:tav>
                                        <p:tav tm="100000">
                                          <p:val>
                                            <p:strVal val="#ppt_x"/>
                                          </p:val>
                                        </p:tav>
                                      </p:tavLst>
                                    </p:anim>
                                    <p:anim calcmode="lin" valueType="num">
                                      <p:cBhvr additive="base">
                                        <p:cTn id="58" dur="500" fill="hold"/>
                                        <p:tgtEl>
                                          <p:spTgt spid="3091"/>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3089"/>
                                        </p:tgtEl>
                                        <p:attrNameLst>
                                          <p:attrName>style.visibility</p:attrName>
                                        </p:attrNameLst>
                                      </p:cBhvr>
                                      <p:to>
                                        <p:strVal val="visible"/>
                                      </p:to>
                                    </p:set>
                                    <p:anim calcmode="lin" valueType="num">
                                      <p:cBhvr additive="base">
                                        <p:cTn id="61" dur="500" fill="hold"/>
                                        <p:tgtEl>
                                          <p:spTgt spid="3089"/>
                                        </p:tgtEl>
                                        <p:attrNameLst>
                                          <p:attrName>ppt_x</p:attrName>
                                        </p:attrNameLst>
                                      </p:cBhvr>
                                      <p:tavLst>
                                        <p:tav tm="0">
                                          <p:val>
                                            <p:strVal val="0-#ppt_w/2"/>
                                          </p:val>
                                        </p:tav>
                                        <p:tav tm="100000">
                                          <p:val>
                                            <p:strVal val="#ppt_x"/>
                                          </p:val>
                                        </p:tav>
                                      </p:tavLst>
                                    </p:anim>
                                    <p:anim calcmode="lin" valueType="num">
                                      <p:cBhvr additive="base">
                                        <p:cTn id="62" dur="500" fill="hold"/>
                                        <p:tgtEl>
                                          <p:spTgt spid="3089"/>
                                        </p:tgtEl>
                                        <p:attrNameLst>
                                          <p:attrName>ppt_y</p:attrName>
                                        </p:attrNameLst>
                                      </p:cBhvr>
                                      <p:tavLst>
                                        <p:tav tm="0">
                                          <p:val>
                                            <p:strVal val="#ppt_y"/>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43"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20688"/>
            <a:ext cx="2843808" cy="2195473"/>
          </a:xfrm>
          <a:prstGeom prst="rect">
            <a:avLst/>
          </a:prstGeom>
          <a:solidFill>
            <a:schemeClr val="bg1"/>
          </a:solidFill>
        </p:spPr>
        <p:txBody>
          <a:bodyPr wrap="square">
            <a:spAutoFit/>
          </a:bodyPr>
          <a:lstStyle/>
          <a:p>
            <a:pPr lvl="0">
              <a:lnSpc>
                <a:spcPts val="2600"/>
              </a:lnSpc>
            </a:pPr>
            <a:r>
              <a:rPr lang="en-US" sz="2200">
                <a:latin typeface="Arial Narrow" pitchFamily="34" charset="0"/>
              </a:rPr>
              <a:t>1888-1900</a:t>
            </a:r>
            <a:r>
              <a:rPr lang="en-US" sz="2200" spc="-100">
                <a:latin typeface="Arial Narrow" pitchFamily="34" charset="0"/>
              </a:rPr>
              <a:t>: </a:t>
            </a:r>
            <a:r>
              <a:rPr lang="en-US" sz="2200">
                <a:latin typeface="Arial Narrow" pitchFamily="34" charset="0"/>
              </a:rPr>
              <a:t>Other </a:t>
            </a:r>
            <a:r>
              <a:rPr lang="en-US" sz="2200" dirty="0">
                <a:latin typeface="Arial Narrow" pitchFamily="34" charset="0"/>
              </a:rPr>
              <a:t>types </a:t>
            </a:r>
            <a:r>
              <a:rPr lang="en-US" sz="2200">
                <a:latin typeface="Arial Narrow" pitchFamily="34" charset="0"/>
              </a:rPr>
              <a:t>of </a:t>
            </a:r>
          </a:p>
          <a:p>
            <a:pPr lvl="0">
              <a:lnSpc>
                <a:spcPts val="2600"/>
              </a:lnSpc>
            </a:pPr>
            <a:r>
              <a:rPr lang="en-US" sz="2200">
                <a:latin typeface="Arial Narrow" pitchFamily="34" charset="0"/>
              </a:rPr>
              <a:t>    EM </a:t>
            </a:r>
            <a:r>
              <a:rPr lang="en-US" sz="2200" err="1">
                <a:latin typeface="Arial Narrow" pitchFamily="34" charset="0"/>
              </a:rPr>
              <a:t>rad</a:t>
            </a:r>
            <a:r>
              <a:rPr lang="en-US" sz="2200">
                <a:latin typeface="Arial Narrow" pitchFamily="34" charset="0"/>
              </a:rPr>
              <a:t> discvrd…</a:t>
            </a:r>
          </a:p>
          <a:p>
            <a:pPr lvl="0">
              <a:lnSpc>
                <a:spcPts val="600"/>
              </a:lnSpc>
            </a:pPr>
            <a:r>
              <a:rPr lang="en-US" sz="1000">
                <a:latin typeface="Arial Narrow" pitchFamily="34" charset="0"/>
              </a:rPr>
              <a:t>  </a:t>
            </a:r>
          </a:p>
          <a:p>
            <a:pPr lvl="0">
              <a:lnSpc>
                <a:spcPts val="2600"/>
              </a:lnSpc>
              <a:buFontTx/>
              <a:buChar char="-"/>
            </a:pPr>
            <a:r>
              <a:rPr lang="en-US" sz="2200">
                <a:latin typeface="Arial Narrow" pitchFamily="34" charset="0"/>
              </a:rPr>
              <a:t>scientists </a:t>
            </a:r>
            <a:r>
              <a:rPr lang="en-US" sz="2200" dirty="0">
                <a:latin typeface="Arial Narrow" pitchFamily="34" charset="0"/>
              </a:rPr>
              <a:t>recognize </a:t>
            </a:r>
            <a:r>
              <a:rPr lang="en-US" sz="2200" u="sng">
                <a:solidFill>
                  <a:srgbClr val="0000FF"/>
                </a:solidFill>
                <a:latin typeface="Arial Narrow" pitchFamily="34" charset="0"/>
              </a:rPr>
              <a:t>all </a:t>
            </a:r>
          </a:p>
          <a:p>
            <a:pPr lvl="0">
              <a:lnSpc>
                <a:spcPts val="2600"/>
              </a:lnSpc>
            </a:pPr>
            <a:r>
              <a:rPr lang="en-US" sz="2200">
                <a:solidFill>
                  <a:srgbClr val="0000FF"/>
                </a:solidFill>
                <a:latin typeface="Arial Narrow" pitchFamily="34" charset="0"/>
              </a:rPr>
              <a:t>    </a:t>
            </a:r>
            <a:r>
              <a:rPr lang="en-US" sz="2200" u="sng">
                <a:solidFill>
                  <a:srgbClr val="0000FF"/>
                </a:solidFill>
                <a:latin typeface="Arial Narrow" pitchFamily="34" charset="0"/>
              </a:rPr>
              <a:t>types could travel thru </a:t>
            </a:r>
          </a:p>
          <a:p>
            <a:pPr lvl="0">
              <a:lnSpc>
                <a:spcPts val="2600"/>
              </a:lnSpc>
            </a:pPr>
            <a:r>
              <a:rPr lang="en-US" sz="2200">
                <a:solidFill>
                  <a:srgbClr val="0000FF"/>
                </a:solidFill>
                <a:latin typeface="Arial Narrow" pitchFamily="34" charset="0"/>
              </a:rPr>
              <a:t>    </a:t>
            </a:r>
            <a:r>
              <a:rPr lang="en-US" sz="2200" u="sng">
                <a:solidFill>
                  <a:srgbClr val="0000FF"/>
                </a:solidFill>
                <a:latin typeface="Arial Narrow" pitchFamily="34" charset="0"/>
              </a:rPr>
              <a:t>air &amp; space </a:t>
            </a:r>
            <a:r>
              <a:rPr lang="en-US" sz="2200" u="sng" dirty="0">
                <a:solidFill>
                  <a:srgbClr val="0000FF"/>
                </a:solidFill>
                <a:latin typeface="Arial Narrow" pitchFamily="34" charset="0"/>
              </a:rPr>
              <a:t>in </a:t>
            </a:r>
            <a:r>
              <a:rPr lang="en-US" sz="2200" u="sng">
                <a:solidFill>
                  <a:srgbClr val="0000FF"/>
                </a:solidFill>
                <a:latin typeface="Arial Narrow" pitchFamily="34" charset="0"/>
              </a:rPr>
              <a:t>form of </a:t>
            </a:r>
          </a:p>
          <a:p>
            <a:pPr lvl="0">
              <a:lnSpc>
                <a:spcPts val="2600"/>
              </a:lnSpc>
            </a:pPr>
            <a:r>
              <a:rPr lang="en-US" sz="2200">
                <a:solidFill>
                  <a:srgbClr val="0000FF"/>
                </a:solidFill>
                <a:latin typeface="Arial Narrow" pitchFamily="34" charset="0"/>
              </a:rPr>
              <a:t>    </a:t>
            </a:r>
            <a:r>
              <a:rPr lang="en-US" sz="2200" u="sng">
                <a:solidFill>
                  <a:srgbClr val="0000FF"/>
                </a:solidFill>
                <a:latin typeface="Arial Narrow" pitchFamily="34" charset="0"/>
              </a:rPr>
              <a:t>waves</a:t>
            </a:r>
            <a:endParaRPr lang="en-US" sz="2200" dirty="0">
              <a:solidFill>
                <a:srgbClr val="0000FF"/>
              </a:solidFill>
              <a:latin typeface="Arial Narrow" pitchFamily="34" charset="0"/>
            </a:endParaRPr>
          </a:p>
        </p:txBody>
      </p:sp>
      <p:pic>
        <p:nvPicPr>
          <p:cNvPr id="70658" name="Picture 2" descr="Image result for electromagnetic wave spectrum sun"/>
          <p:cNvPicPr>
            <a:picLocks noChangeAspect="1" noChangeArrowheads="1"/>
          </p:cNvPicPr>
          <p:nvPr/>
        </p:nvPicPr>
        <p:blipFill>
          <a:blip r:embed="rId2"/>
          <a:srcRect/>
          <a:stretch>
            <a:fillRect/>
          </a:stretch>
        </p:blipFill>
        <p:spPr bwMode="auto">
          <a:xfrm>
            <a:off x="2814415" y="0"/>
            <a:ext cx="6329585" cy="3933056"/>
          </a:xfrm>
          <a:prstGeom prst="rect">
            <a:avLst/>
          </a:prstGeom>
          <a:noFill/>
        </p:spPr>
      </p:pic>
      <p:sp>
        <p:nvSpPr>
          <p:cNvPr id="4" name="TextBox 3"/>
          <p:cNvSpPr txBox="1"/>
          <p:nvPr/>
        </p:nvSpPr>
        <p:spPr>
          <a:xfrm>
            <a:off x="0" y="3933056"/>
            <a:ext cx="9144000" cy="446276"/>
          </a:xfrm>
          <a:prstGeom prst="rect">
            <a:avLst/>
          </a:prstGeom>
          <a:noFill/>
        </p:spPr>
        <p:txBody>
          <a:bodyPr wrap="square" rtlCol="0">
            <a:spAutoFit/>
          </a:bodyPr>
          <a:lstStyle/>
          <a:p>
            <a:r>
              <a:rPr lang="en-CA" sz="2300">
                <a:latin typeface="Arial Narrow" pitchFamily="34" charset="0"/>
              </a:rPr>
              <a:t>Challenging </a:t>
            </a:r>
            <a:r>
              <a:rPr lang="en-CA" sz="2300">
                <a:latin typeface="Arial Narrow" pitchFamily="34" charset="0"/>
                <a:sym typeface="Wingdings" pitchFamily="2" charset="2"/>
              </a:rPr>
              <a:t></a:t>
            </a:r>
            <a:r>
              <a:rPr lang="en-CA" sz="2300">
                <a:latin typeface="Arial Narrow" pitchFamily="34" charset="0"/>
              </a:rPr>
              <a:t> </a:t>
            </a:r>
            <a:r>
              <a:rPr lang="en-CA" sz="2300" b="1">
                <a:solidFill>
                  <a:srgbClr val="0000FF"/>
                </a:solidFill>
                <a:latin typeface="Arial Narrow" pitchFamily="34" charset="0"/>
              </a:rPr>
              <a:t>EM</a:t>
            </a:r>
            <a:r>
              <a:rPr lang="en-CA" sz="2300">
                <a:solidFill>
                  <a:srgbClr val="0000FF"/>
                </a:solidFill>
                <a:latin typeface="Arial Narrow" pitchFamily="34" charset="0"/>
              </a:rPr>
              <a:t> </a:t>
            </a:r>
            <a:r>
              <a:rPr lang="en-CA" sz="2300" b="1">
                <a:solidFill>
                  <a:srgbClr val="0000FF"/>
                </a:solidFill>
                <a:latin typeface="Arial Narrow" pitchFamily="34" charset="0"/>
              </a:rPr>
              <a:t>waves invisible </a:t>
            </a:r>
            <a:r>
              <a:rPr lang="en-CA" sz="2300">
                <a:latin typeface="Arial Narrow" pitchFamily="34" charset="0"/>
              </a:rPr>
              <a:t>– detect only when they effect something  </a:t>
            </a:r>
            <a:endParaRPr lang="en-CA" sz="2300" dirty="0">
              <a:latin typeface="Arial Narrow" pitchFamily="34" charset="0"/>
            </a:endParaRPr>
          </a:p>
        </p:txBody>
      </p:sp>
      <p:sp>
        <p:nvSpPr>
          <p:cNvPr id="47106" name="AutoShape 2" descr="Image result for em waves in sp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47108" name="AutoShape 4" descr="Image result for em waves sp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47110" name="Picture 6" descr="Image result for em waves space"/>
          <p:cNvPicPr>
            <a:picLocks noChangeAspect="1" noChangeArrowheads="1"/>
          </p:cNvPicPr>
          <p:nvPr/>
        </p:nvPicPr>
        <p:blipFill>
          <a:blip r:embed="rId3"/>
          <a:srcRect/>
          <a:stretch>
            <a:fillRect/>
          </a:stretch>
        </p:blipFill>
        <p:spPr bwMode="auto">
          <a:xfrm>
            <a:off x="0" y="4400549"/>
            <a:ext cx="4427984" cy="2457451"/>
          </a:xfrm>
          <a:prstGeom prst="rect">
            <a:avLst/>
          </a:prstGeom>
          <a:noFill/>
        </p:spPr>
      </p:pic>
      <p:sp>
        <p:nvSpPr>
          <p:cNvPr id="8" name="TextBox 7"/>
          <p:cNvSpPr txBox="1"/>
          <p:nvPr/>
        </p:nvSpPr>
        <p:spPr>
          <a:xfrm>
            <a:off x="0" y="0"/>
            <a:ext cx="2843808" cy="553998"/>
          </a:xfrm>
          <a:prstGeom prst="rect">
            <a:avLst/>
          </a:prstGeom>
          <a:noFill/>
        </p:spPr>
        <p:txBody>
          <a:bodyPr wrap="square" rtlCol="0">
            <a:spAutoFit/>
          </a:bodyPr>
          <a:lstStyle/>
          <a:p>
            <a:r>
              <a:rPr lang="en-CA" sz="2800" b="1">
                <a:solidFill>
                  <a:schemeClr val="bg1"/>
                </a:solidFill>
                <a:latin typeface="Arial" pitchFamily="34" charset="0"/>
                <a:cs typeface="Arial" pitchFamily="34" charset="0"/>
              </a:rPr>
              <a:t>   </a:t>
            </a:r>
            <a:r>
              <a:rPr lang="en-CA" sz="3000" b="1">
                <a:solidFill>
                  <a:schemeClr val="bg1"/>
                </a:solidFill>
                <a:latin typeface="Arial" pitchFamily="34" charset="0"/>
                <a:cs typeface="Arial" pitchFamily="34" charset="0"/>
              </a:rPr>
              <a:t>EM Waves</a:t>
            </a:r>
            <a:endParaRPr lang="en-CA" sz="3000" b="1" dirty="0">
              <a:solidFill>
                <a:schemeClr val="bg1"/>
              </a:solidFill>
              <a:latin typeface="Arial" pitchFamily="34" charset="0"/>
              <a:cs typeface="Arial" pitchFamily="34" charset="0"/>
            </a:endParaRPr>
          </a:p>
        </p:txBody>
      </p:sp>
      <p:pic>
        <p:nvPicPr>
          <p:cNvPr id="47112" name="Picture 8" descr="Image result for uv beads"/>
          <p:cNvPicPr>
            <a:picLocks noChangeAspect="1" noChangeArrowheads="1"/>
          </p:cNvPicPr>
          <p:nvPr/>
        </p:nvPicPr>
        <p:blipFill>
          <a:blip r:embed="rId4"/>
          <a:srcRect/>
          <a:stretch>
            <a:fillRect/>
          </a:stretch>
        </p:blipFill>
        <p:spPr bwMode="auto">
          <a:xfrm>
            <a:off x="6418080" y="4437112"/>
            <a:ext cx="2725920" cy="2420888"/>
          </a:xfrm>
          <a:prstGeom prst="rect">
            <a:avLst/>
          </a:prstGeom>
          <a:noFill/>
        </p:spPr>
      </p:pic>
      <p:sp>
        <p:nvSpPr>
          <p:cNvPr id="47114" name="AutoShape 10" descr="Image result for warm sunlight on sk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47116" name="Picture 12" descr="Image result for warm sunlight on skin"/>
          <p:cNvPicPr>
            <a:picLocks noChangeAspect="1" noChangeArrowheads="1"/>
          </p:cNvPicPr>
          <p:nvPr/>
        </p:nvPicPr>
        <p:blipFill>
          <a:blip r:embed="rId5"/>
          <a:srcRect/>
          <a:stretch>
            <a:fillRect/>
          </a:stretch>
        </p:blipFill>
        <p:spPr bwMode="auto">
          <a:xfrm>
            <a:off x="4716016" y="4434184"/>
            <a:ext cx="1615877" cy="2423816"/>
          </a:xfrm>
          <a:prstGeom prst="rect">
            <a:avLst/>
          </a:prstGeom>
          <a:noFill/>
        </p:spPr>
      </p:pic>
      <p:pic>
        <p:nvPicPr>
          <p:cNvPr id="47118" name="Picture 14" descr="Image result for rainbow"/>
          <p:cNvPicPr>
            <a:picLocks noChangeAspect="1" noChangeArrowheads="1"/>
          </p:cNvPicPr>
          <p:nvPr/>
        </p:nvPicPr>
        <p:blipFill>
          <a:blip r:embed="rId6"/>
          <a:srcRect/>
          <a:stretch>
            <a:fillRect/>
          </a:stretch>
        </p:blipFill>
        <p:spPr bwMode="auto">
          <a:xfrm>
            <a:off x="251520" y="2852936"/>
            <a:ext cx="2150567" cy="112546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0658"/>
                                        </p:tgtEl>
                                        <p:attrNameLst>
                                          <p:attrName>style.visibility</p:attrName>
                                        </p:attrNameLst>
                                      </p:cBhvr>
                                      <p:to>
                                        <p:strVal val="visible"/>
                                      </p:to>
                                    </p:set>
                                    <p:anim calcmode="lin" valueType="num">
                                      <p:cBhvr additive="base">
                                        <p:cTn id="35" dur="500" fill="hold"/>
                                        <p:tgtEl>
                                          <p:spTgt spid="70658"/>
                                        </p:tgtEl>
                                        <p:attrNameLst>
                                          <p:attrName>ppt_x</p:attrName>
                                        </p:attrNameLst>
                                      </p:cBhvr>
                                      <p:tavLst>
                                        <p:tav tm="0">
                                          <p:val>
                                            <p:strVal val="1+#ppt_w/2"/>
                                          </p:val>
                                        </p:tav>
                                        <p:tav tm="100000">
                                          <p:val>
                                            <p:strVal val="#ppt_x"/>
                                          </p:val>
                                        </p:tav>
                                      </p:tavLst>
                                    </p:anim>
                                    <p:anim calcmode="lin" valueType="num">
                                      <p:cBhvr additive="base">
                                        <p:cTn id="36" dur="500" fill="hold"/>
                                        <p:tgtEl>
                                          <p:spTgt spid="7065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1+#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7110"/>
                                        </p:tgtEl>
                                        <p:attrNameLst>
                                          <p:attrName>style.visibility</p:attrName>
                                        </p:attrNameLst>
                                      </p:cBhvr>
                                      <p:to>
                                        <p:strVal val="visible"/>
                                      </p:to>
                                    </p:set>
                                    <p:anim calcmode="lin" valueType="num">
                                      <p:cBhvr additive="base">
                                        <p:cTn id="45" dur="500" fill="hold"/>
                                        <p:tgtEl>
                                          <p:spTgt spid="47110"/>
                                        </p:tgtEl>
                                        <p:attrNameLst>
                                          <p:attrName>ppt_x</p:attrName>
                                        </p:attrNameLst>
                                      </p:cBhvr>
                                      <p:tavLst>
                                        <p:tav tm="0">
                                          <p:val>
                                            <p:strVal val="#ppt_x"/>
                                          </p:val>
                                        </p:tav>
                                        <p:tav tm="100000">
                                          <p:val>
                                            <p:strVal val="#ppt_x"/>
                                          </p:val>
                                        </p:tav>
                                      </p:tavLst>
                                    </p:anim>
                                    <p:anim calcmode="lin" valueType="num">
                                      <p:cBhvr additive="base">
                                        <p:cTn id="46" dur="500" fill="hold"/>
                                        <p:tgtEl>
                                          <p:spTgt spid="471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7116"/>
                                        </p:tgtEl>
                                        <p:attrNameLst>
                                          <p:attrName>style.visibility</p:attrName>
                                        </p:attrNameLst>
                                      </p:cBhvr>
                                      <p:to>
                                        <p:strVal val="visible"/>
                                      </p:to>
                                    </p:set>
                                    <p:anim calcmode="lin" valueType="num">
                                      <p:cBhvr additive="base">
                                        <p:cTn id="49" dur="500" fill="hold"/>
                                        <p:tgtEl>
                                          <p:spTgt spid="47116"/>
                                        </p:tgtEl>
                                        <p:attrNameLst>
                                          <p:attrName>ppt_x</p:attrName>
                                        </p:attrNameLst>
                                      </p:cBhvr>
                                      <p:tavLst>
                                        <p:tav tm="0">
                                          <p:val>
                                            <p:strVal val="#ppt_x"/>
                                          </p:val>
                                        </p:tav>
                                        <p:tav tm="100000">
                                          <p:val>
                                            <p:strVal val="#ppt_x"/>
                                          </p:val>
                                        </p:tav>
                                      </p:tavLst>
                                    </p:anim>
                                    <p:anim calcmode="lin" valueType="num">
                                      <p:cBhvr additive="base">
                                        <p:cTn id="50" dur="500" fill="hold"/>
                                        <p:tgtEl>
                                          <p:spTgt spid="471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7112"/>
                                        </p:tgtEl>
                                        <p:attrNameLst>
                                          <p:attrName>style.visibility</p:attrName>
                                        </p:attrNameLst>
                                      </p:cBhvr>
                                      <p:to>
                                        <p:strVal val="visible"/>
                                      </p:to>
                                    </p:set>
                                    <p:anim calcmode="lin" valueType="num">
                                      <p:cBhvr additive="base">
                                        <p:cTn id="53" dur="500" fill="hold"/>
                                        <p:tgtEl>
                                          <p:spTgt spid="47112"/>
                                        </p:tgtEl>
                                        <p:attrNameLst>
                                          <p:attrName>ppt_x</p:attrName>
                                        </p:attrNameLst>
                                      </p:cBhvr>
                                      <p:tavLst>
                                        <p:tav tm="0">
                                          <p:val>
                                            <p:strVal val="#ppt_x"/>
                                          </p:val>
                                        </p:tav>
                                        <p:tav tm="100000">
                                          <p:val>
                                            <p:strVal val="#ppt_x"/>
                                          </p:val>
                                        </p:tav>
                                      </p:tavLst>
                                    </p:anim>
                                    <p:anim calcmode="lin" valueType="num">
                                      <p:cBhvr additive="base">
                                        <p:cTn id="54" dur="500" fill="hold"/>
                                        <p:tgtEl>
                                          <p:spTgt spid="471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7118"/>
                                        </p:tgtEl>
                                        <p:attrNameLst>
                                          <p:attrName>style.visibility</p:attrName>
                                        </p:attrNameLst>
                                      </p:cBhvr>
                                      <p:to>
                                        <p:strVal val="visible"/>
                                      </p:to>
                                    </p:set>
                                    <p:animEffect transition="in" filter="fade">
                                      <p:cBhvr>
                                        <p:cTn id="59" dur="500"/>
                                        <p:tgtEl>
                                          <p:spTgt spid="47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48" name="Group 47"/>
          <p:cNvGrpSpPr/>
          <p:nvPr/>
        </p:nvGrpSpPr>
        <p:grpSpPr>
          <a:xfrm>
            <a:off x="2771800" y="2204864"/>
            <a:ext cx="5940152" cy="72008"/>
            <a:chOff x="2771800" y="2204864"/>
            <a:chExt cx="5940152" cy="72008"/>
          </a:xfrm>
        </p:grpSpPr>
        <p:cxnSp>
          <p:nvCxnSpPr>
            <p:cNvPr id="29" name="Straight Connector 28"/>
            <p:cNvCxnSpPr>
              <a:stCxn id="140" idx="1"/>
              <a:endCxn id="140" idx="3"/>
            </p:cNvCxnSpPr>
            <p:nvPr/>
          </p:nvCxnSpPr>
          <p:spPr>
            <a:xfrm>
              <a:off x="2771800" y="2240868"/>
              <a:ext cx="5940152" cy="0"/>
            </a:xfrm>
            <a:prstGeom prst="line">
              <a:avLst/>
            </a:prstGeom>
            <a:ln w="15875">
              <a:solidFill>
                <a:srgbClr val="54B1B8"/>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2843808"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Connector 30"/>
            <p:cNvSpPr/>
            <p:nvPr/>
          </p:nvSpPr>
          <p:spPr>
            <a:xfrm>
              <a:off x="3203848"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Flowchart: Connector 31"/>
            <p:cNvSpPr/>
            <p:nvPr/>
          </p:nvSpPr>
          <p:spPr>
            <a:xfrm>
              <a:off x="3491880"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Flowchart: Connector 32"/>
            <p:cNvSpPr/>
            <p:nvPr/>
          </p:nvSpPr>
          <p:spPr>
            <a:xfrm>
              <a:off x="3851920"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Flowchart: Connector 33"/>
            <p:cNvSpPr/>
            <p:nvPr/>
          </p:nvSpPr>
          <p:spPr>
            <a:xfrm>
              <a:off x="4139952"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Flowchart: Connector 34"/>
            <p:cNvSpPr/>
            <p:nvPr/>
          </p:nvSpPr>
          <p:spPr>
            <a:xfrm>
              <a:off x="4499992"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Flowchart: Connector 35"/>
            <p:cNvSpPr/>
            <p:nvPr/>
          </p:nvSpPr>
          <p:spPr>
            <a:xfrm>
              <a:off x="4788024"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Flowchart: Connector 36"/>
            <p:cNvSpPr/>
            <p:nvPr/>
          </p:nvSpPr>
          <p:spPr>
            <a:xfrm>
              <a:off x="5148064"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lowchart: Connector 37"/>
            <p:cNvSpPr/>
            <p:nvPr/>
          </p:nvSpPr>
          <p:spPr>
            <a:xfrm>
              <a:off x="5436096"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Flowchart: Connector 38"/>
            <p:cNvSpPr/>
            <p:nvPr/>
          </p:nvSpPr>
          <p:spPr>
            <a:xfrm>
              <a:off x="5796136"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Flowchart: Connector 39"/>
            <p:cNvSpPr/>
            <p:nvPr/>
          </p:nvSpPr>
          <p:spPr>
            <a:xfrm flipV="1">
              <a:off x="6084168" y="2204865"/>
              <a:ext cx="72008" cy="72007"/>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lowchart: Connector 40"/>
            <p:cNvSpPr/>
            <p:nvPr/>
          </p:nvSpPr>
          <p:spPr>
            <a:xfrm>
              <a:off x="6444208"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lowchart: Connector 41"/>
            <p:cNvSpPr/>
            <p:nvPr/>
          </p:nvSpPr>
          <p:spPr>
            <a:xfrm>
              <a:off x="7092280"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Flowchart: Connector 42"/>
            <p:cNvSpPr/>
            <p:nvPr/>
          </p:nvSpPr>
          <p:spPr>
            <a:xfrm>
              <a:off x="6804248"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Flowchart: Connector 43"/>
            <p:cNvSpPr/>
            <p:nvPr/>
          </p:nvSpPr>
          <p:spPr>
            <a:xfrm>
              <a:off x="7452320"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lowchart: Connector 44"/>
            <p:cNvSpPr/>
            <p:nvPr/>
          </p:nvSpPr>
          <p:spPr>
            <a:xfrm>
              <a:off x="7740352" y="2204864"/>
              <a:ext cx="45719"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Flowchart: Connector 45"/>
            <p:cNvSpPr/>
            <p:nvPr/>
          </p:nvSpPr>
          <p:spPr>
            <a:xfrm>
              <a:off x="8100392" y="2204864"/>
              <a:ext cx="72008"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Flowchart: Connector 46"/>
            <p:cNvSpPr/>
            <p:nvPr/>
          </p:nvSpPr>
          <p:spPr>
            <a:xfrm>
              <a:off x="8388424" y="2204864"/>
              <a:ext cx="72008" cy="72008"/>
            </a:xfrm>
            <a:prstGeom prst="flowChartConnector">
              <a:avLst/>
            </a:prstGeom>
            <a:solidFill>
              <a:srgbClr val="54B1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9" name="Shape 139"/>
          <p:cNvSpPr txBox="1"/>
          <p:nvPr/>
        </p:nvSpPr>
        <p:spPr>
          <a:xfrm>
            <a:off x="0" y="0"/>
            <a:ext cx="9577064" cy="1922999"/>
          </a:xfrm>
          <a:prstGeom prst="rect">
            <a:avLst/>
          </a:prstGeom>
          <a:noFill/>
          <a:ln>
            <a:noFill/>
          </a:ln>
        </p:spPr>
        <p:txBody>
          <a:bodyPr lIns="91425" tIns="91425" rIns="91425" bIns="91425" anchor="t" anchorCtr="0">
            <a:noAutofit/>
          </a:bodyPr>
          <a:lstStyle/>
          <a:p>
            <a:pPr lvl="0" rtl="0">
              <a:spcBef>
                <a:spcPts val="0"/>
              </a:spcBef>
              <a:buNone/>
            </a:pPr>
            <a:r>
              <a:rPr lang="en-US" sz="2900" b="1" u="sng" dirty="0">
                <a:solidFill>
                  <a:schemeClr val="bg1"/>
                </a:solidFill>
                <a:latin typeface="Calibri" pitchFamily="34" charset="0"/>
                <a:cs typeface="Calibri" pitchFamily="34" charset="0"/>
              </a:rPr>
              <a:t>Ok, EM Waves Move Through Space…So What is a Wave?</a:t>
            </a:r>
            <a:r>
              <a:rPr lang="en-US" sz="2900" b="1" u="sng" dirty="0">
                <a:solidFill>
                  <a:schemeClr val="accent2"/>
                </a:solidFill>
                <a:latin typeface="Calibri" pitchFamily="34" charset="0"/>
                <a:cs typeface="Calibri" pitchFamily="34" charset="0"/>
              </a:rPr>
              <a:t> </a:t>
            </a:r>
          </a:p>
          <a:p>
            <a:pPr lvl="0" rtl="0">
              <a:spcBef>
                <a:spcPts val="0"/>
              </a:spcBef>
              <a:buNone/>
            </a:pPr>
            <a:endParaRPr sz="1000" b="1" u="sng" dirty="0">
              <a:solidFill>
                <a:schemeClr val="accent2"/>
              </a:solidFill>
            </a:endParaRPr>
          </a:p>
        </p:txBody>
      </p:sp>
      <p:grpSp>
        <p:nvGrpSpPr>
          <p:cNvPr id="141" name="Shape 141"/>
          <p:cNvGrpSpPr/>
          <p:nvPr/>
        </p:nvGrpSpPr>
        <p:grpSpPr>
          <a:xfrm>
            <a:off x="0" y="1340769"/>
            <a:ext cx="8927975" cy="3933055"/>
            <a:chOff x="0" y="1340768"/>
            <a:chExt cx="8927975" cy="3933055"/>
          </a:xfrm>
        </p:grpSpPr>
        <p:sp>
          <p:nvSpPr>
            <p:cNvPr id="142" name="Shape 142"/>
            <p:cNvSpPr txBox="1"/>
            <p:nvPr/>
          </p:nvSpPr>
          <p:spPr>
            <a:xfrm>
              <a:off x="0" y="1340768"/>
              <a:ext cx="2699792" cy="2339793"/>
            </a:xfrm>
            <a:prstGeom prst="rect">
              <a:avLst/>
            </a:prstGeom>
            <a:solidFill>
              <a:schemeClr val="bg1"/>
            </a:solidFill>
            <a:ln>
              <a:noFill/>
            </a:ln>
          </p:spPr>
          <p:txBody>
            <a:bodyPr lIns="91425" tIns="91425" rIns="91425" bIns="91425" anchor="t" anchorCtr="0">
              <a:noAutofit/>
            </a:bodyPr>
            <a:lstStyle/>
            <a:p>
              <a:pPr marL="457200" lvl="0" indent="-381000" rtl="0">
                <a:spcBef>
                  <a:spcPts val="0"/>
                </a:spcBef>
                <a:buSzPct val="100000"/>
              </a:pPr>
              <a:endParaRPr lang="en-US" sz="2300" dirty="0">
                <a:latin typeface="Arial Narrow" pitchFamily="34" charset="0"/>
              </a:endParaRPr>
            </a:p>
          </p:txBody>
        </p:sp>
        <p:pic>
          <p:nvPicPr>
            <p:cNvPr id="143" name="Shape 143"/>
            <p:cNvPicPr preferRelativeResize="0"/>
            <p:nvPr/>
          </p:nvPicPr>
          <p:blipFill>
            <a:blip r:embed="rId3">
              <a:alphaModFix/>
            </a:blip>
            <a:stretch>
              <a:fillRect/>
            </a:stretch>
          </p:blipFill>
          <p:spPr>
            <a:xfrm>
              <a:off x="7020272" y="3356991"/>
              <a:ext cx="1907703" cy="1916832"/>
            </a:xfrm>
            <a:prstGeom prst="rect">
              <a:avLst/>
            </a:prstGeom>
            <a:noFill/>
            <a:ln>
              <a:noFill/>
            </a:ln>
          </p:spPr>
        </p:pic>
      </p:grpSp>
      <p:sp>
        <p:nvSpPr>
          <p:cNvPr id="8" name="Rectangle 7"/>
          <p:cNvSpPr/>
          <p:nvPr/>
        </p:nvSpPr>
        <p:spPr>
          <a:xfrm>
            <a:off x="-396552" y="1412776"/>
            <a:ext cx="3168352" cy="2569934"/>
          </a:xfrm>
          <a:prstGeom prst="rect">
            <a:avLst/>
          </a:prstGeom>
        </p:spPr>
        <p:txBody>
          <a:bodyPr wrap="square">
            <a:spAutoFit/>
          </a:bodyPr>
          <a:lstStyle/>
          <a:p>
            <a:pPr marL="457200" lvl="0">
              <a:buSzPct val="100000"/>
              <a:buFontTx/>
              <a:buChar char="-"/>
            </a:pPr>
            <a:r>
              <a:rPr lang="en-US" sz="2300" dirty="0">
                <a:latin typeface="Arial Narrow" pitchFamily="34" charset="0"/>
              </a:rPr>
              <a:t>waves are usually </a:t>
            </a:r>
          </a:p>
          <a:p>
            <a:pPr marL="457200" lvl="0">
              <a:buSzPct val="100000"/>
            </a:pPr>
            <a:r>
              <a:rPr lang="en-US" sz="2300" dirty="0">
                <a:latin typeface="Arial Narrow" pitchFamily="34" charset="0"/>
              </a:rPr>
              <a:t>  repetitive patterns </a:t>
            </a:r>
          </a:p>
          <a:p>
            <a:pPr marL="457200" lvl="0">
              <a:buSzPct val="100000"/>
            </a:pPr>
            <a:r>
              <a:rPr lang="en-US" sz="2300" dirty="0">
                <a:latin typeface="Arial Narrow" pitchFamily="34" charset="0"/>
              </a:rPr>
              <a:t>  that originate with a </a:t>
            </a:r>
          </a:p>
          <a:p>
            <a:pPr marL="457200" lvl="0">
              <a:buSzPct val="100000"/>
            </a:pPr>
            <a:r>
              <a:rPr lang="en-US" sz="2300" dirty="0">
                <a:latin typeface="Arial Narrow" pitchFamily="34" charset="0"/>
              </a:rPr>
              <a:t>  source that is </a:t>
            </a:r>
          </a:p>
          <a:p>
            <a:pPr marL="457200" lvl="0">
              <a:buSzPct val="100000"/>
            </a:pPr>
            <a:r>
              <a:rPr lang="en-US" sz="2300" dirty="0">
                <a:latin typeface="Arial Narrow" pitchFamily="34" charset="0"/>
              </a:rPr>
              <a:t>  oscillating/vibrating </a:t>
            </a:r>
          </a:p>
          <a:p>
            <a:pPr marL="457200" lvl="0">
              <a:buSzPct val="100000"/>
            </a:pPr>
            <a:r>
              <a:rPr lang="en-US" sz="2300" dirty="0">
                <a:latin typeface="Arial Narrow" pitchFamily="34" charset="0"/>
              </a:rPr>
              <a:t>  (repetitive cycles) as it  </a:t>
            </a:r>
          </a:p>
          <a:p>
            <a:pPr marL="457200" lvl="0">
              <a:buSzPct val="100000"/>
            </a:pPr>
            <a:r>
              <a:rPr lang="en-US" sz="2300" dirty="0">
                <a:latin typeface="Arial Narrow" pitchFamily="34" charset="0"/>
              </a:rPr>
              <a:t>  releases energy </a:t>
            </a:r>
          </a:p>
        </p:txBody>
      </p:sp>
      <p:grpSp>
        <p:nvGrpSpPr>
          <p:cNvPr id="20" name="Group 19"/>
          <p:cNvGrpSpPr/>
          <p:nvPr/>
        </p:nvGrpSpPr>
        <p:grpSpPr>
          <a:xfrm>
            <a:off x="323528" y="3645024"/>
            <a:ext cx="2248512" cy="1796431"/>
            <a:chOff x="179512" y="4149080"/>
            <a:chExt cx="2248512" cy="1796431"/>
          </a:xfrm>
        </p:grpSpPr>
        <p:pic>
          <p:nvPicPr>
            <p:cNvPr id="46082" name="Picture 2" descr="Image result for animated gif mechanical waves"/>
            <p:cNvPicPr>
              <a:picLocks noChangeAspect="1" noChangeArrowheads="1" noCrop="1"/>
            </p:cNvPicPr>
            <p:nvPr/>
          </p:nvPicPr>
          <p:blipFill>
            <a:blip r:embed="rId4"/>
            <a:srcRect/>
            <a:stretch>
              <a:fillRect/>
            </a:stretch>
          </p:blipFill>
          <p:spPr bwMode="auto">
            <a:xfrm>
              <a:off x="179512" y="4149080"/>
              <a:ext cx="2248512" cy="1796431"/>
            </a:xfrm>
            <a:prstGeom prst="rect">
              <a:avLst/>
            </a:prstGeom>
            <a:noFill/>
          </p:spPr>
        </p:pic>
        <p:cxnSp>
          <p:nvCxnSpPr>
            <p:cNvPr id="15" name="Straight Arrow Connector 14"/>
            <p:cNvCxnSpPr/>
            <p:nvPr/>
          </p:nvCxnSpPr>
          <p:spPr>
            <a:xfrm flipH="1">
              <a:off x="1835696" y="4293096"/>
              <a:ext cx="288032" cy="216024"/>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211960" y="5373216"/>
            <a:ext cx="4932040" cy="1304275"/>
            <a:chOff x="4211960" y="5229200"/>
            <a:chExt cx="4932040" cy="1304275"/>
          </a:xfrm>
        </p:grpSpPr>
        <p:sp>
          <p:nvSpPr>
            <p:cNvPr id="7" name="Rectangle 6"/>
            <p:cNvSpPr/>
            <p:nvPr/>
          </p:nvSpPr>
          <p:spPr>
            <a:xfrm>
              <a:off x="4211960" y="5733256"/>
              <a:ext cx="4932040" cy="800219"/>
            </a:xfrm>
            <a:prstGeom prst="rect">
              <a:avLst/>
            </a:prstGeom>
            <a:solidFill>
              <a:schemeClr val="bg1"/>
            </a:solidFill>
          </p:spPr>
          <p:txBody>
            <a:bodyPr wrap="square">
              <a:spAutoFit/>
            </a:bodyPr>
            <a:lstStyle/>
            <a:p>
              <a:pPr lvl="0">
                <a:buFontTx/>
                <a:buChar char="-"/>
              </a:pPr>
              <a:r>
                <a:rPr lang="en-US" sz="2300" dirty="0"/>
                <a:t> EM </a:t>
              </a:r>
              <a:r>
                <a:rPr lang="en-US" sz="2300" dirty="0" err="1"/>
                <a:t>waves</a:t>
              </a:r>
              <a:r>
                <a:rPr lang="en-US" sz="2300" dirty="0" err="1">
                  <a:sym typeface="Wingdings" pitchFamily="2" charset="2"/>
                </a:rPr>
                <a:t>created</a:t>
              </a:r>
              <a:r>
                <a:rPr lang="en-US" sz="2300" dirty="0">
                  <a:sym typeface="Wingdings" pitchFamily="2" charset="2"/>
                </a:rPr>
                <a:t> when </a:t>
              </a:r>
              <a:r>
                <a:rPr lang="en-US" sz="2300" dirty="0"/>
                <a:t>atom </a:t>
              </a:r>
            </a:p>
            <a:p>
              <a:pPr lvl="0"/>
              <a:r>
                <a:rPr lang="en-US" sz="2300" dirty="0"/>
                <a:t>         repeatedly absorbs/releases E </a:t>
              </a:r>
            </a:p>
          </p:txBody>
        </p:sp>
        <p:cxnSp>
          <p:nvCxnSpPr>
            <p:cNvPr id="21" name="Straight Arrow Connector 20"/>
            <p:cNvCxnSpPr/>
            <p:nvPr/>
          </p:nvCxnSpPr>
          <p:spPr>
            <a:xfrm flipV="1">
              <a:off x="8028384" y="5229200"/>
              <a:ext cx="0" cy="576064"/>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45058" name="Picture 2" descr="Image result for compression waves animated gif"/>
          <p:cNvPicPr>
            <a:picLocks noChangeAspect="1" noChangeArrowheads="1" noCrop="1"/>
          </p:cNvPicPr>
          <p:nvPr/>
        </p:nvPicPr>
        <p:blipFill>
          <a:blip r:embed="rId5"/>
          <a:srcRect/>
          <a:stretch>
            <a:fillRect/>
          </a:stretch>
        </p:blipFill>
        <p:spPr bwMode="auto">
          <a:xfrm>
            <a:off x="0" y="5273824"/>
            <a:ext cx="4104455" cy="1584176"/>
          </a:xfrm>
          <a:prstGeom prst="rect">
            <a:avLst/>
          </a:prstGeom>
          <a:noFill/>
        </p:spPr>
      </p:pic>
      <p:pic>
        <p:nvPicPr>
          <p:cNvPr id="49154" name="Picture 2" descr="https://i.giphy.com/media/5YbO6dtEexHdfeWQw9/200w_d.gif"/>
          <p:cNvPicPr>
            <a:picLocks noChangeAspect="1" noChangeArrowheads="1" noCrop="1"/>
          </p:cNvPicPr>
          <p:nvPr/>
        </p:nvPicPr>
        <p:blipFill>
          <a:blip r:embed="rId6"/>
          <a:srcRect/>
          <a:stretch>
            <a:fillRect/>
          </a:stretch>
        </p:blipFill>
        <p:spPr bwMode="auto">
          <a:xfrm>
            <a:off x="4283968" y="3429000"/>
            <a:ext cx="2828883" cy="1584176"/>
          </a:xfrm>
          <a:prstGeom prst="rect">
            <a:avLst/>
          </a:prstGeom>
          <a:noFill/>
        </p:spPr>
      </p:pic>
      <p:pic>
        <p:nvPicPr>
          <p:cNvPr id="49157" name="Picture 5">
            <a:hlinkClick r:id="rId7"/>
          </p:cNvPr>
          <p:cNvPicPr>
            <a:picLocks noChangeAspect="1" noChangeArrowheads="1"/>
          </p:cNvPicPr>
          <p:nvPr/>
        </p:nvPicPr>
        <p:blipFill>
          <a:blip r:embed="rId8"/>
          <a:srcRect/>
          <a:stretch>
            <a:fillRect/>
          </a:stretch>
        </p:blipFill>
        <p:spPr bwMode="auto">
          <a:xfrm>
            <a:off x="2777188" y="3429000"/>
            <a:ext cx="1526664" cy="1584176"/>
          </a:xfrm>
          <a:prstGeom prst="rect">
            <a:avLst/>
          </a:prstGeom>
          <a:noFill/>
          <a:ln w="9525">
            <a:noFill/>
            <a:miter lim="800000"/>
            <a:headEnd/>
            <a:tailEnd/>
          </a:ln>
        </p:spPr>
      </p:pic>
      <p:sp>
        <p:nvSpPr>
          <p:cNvPr id="49" name="Rectangle 48"/>
          <p:cNvSpPr/>
          <p:nvPr/>
        </p:nvSpPr>
        <p:spPr>
          <a:xfrm>
            <a:off x="0" y="620688"/>
            <a:ext cx="9144000" cy="800219"/>
          </a:xfrm>
          <a:prstGeom prst="rect">
            <a:avLst/>
          </a:prstGeom>
        </p:spPr>
        <p:txBody>
          <a:bodyPr wrap="square">
            <a:spAutoFit/>
          </a:bodyPr>
          <a:lstStyle/>
          <a:p>
            <a:pPr lvl="0"/>
            <a:r>
              <a:rPr lang="en-US" sz="2300" b="1"/>
              <a:t>Wave</a:t>
            </a:r>
            <a:r>
              <a:rPr lang="en-US" sz="2300">
                <a:latin typeface="Arial Narrow" pitchFamily="34" charset="0"/>
              </a:rPr>
              <a:t> – (think abt water) - </a:t>
            </a:r>
            <a:r>
              <a:rPr lang="en-US" sz="2300" i="1" u="sng">
                <a:latin typeface="Arial Narrow" pitchFamily="34" charset="0"/>
              </a:rPr>
              <a:t>a disturbance</a:t>
            </a:r>
            <a:r>
              <a:rPr lang="en-US" sz="2300">
                <a:latin typeface="Arial Narrow" pitchFamily="34" charset="0"/>
              </a:rPr>
              <a:t> in which </a:t>
            </a:r>
            <a:r>
              <a:rPr lang="en-US" sz="2300" b="1">
                <a:latin typeface="Arial Narrow" pitchFamily="34" charset="0"/>
              </a:rPr>
              <a:t>energy</a:t>
            </a:r>
            <a:r>
              <a:rPr lang="en-US" sz="2300">
                <a:latin typeface="Arial Narrow" pitchFamily="34" charset="0"/>
              </a:rPr>
              <a:t> is </a:t>
            </a:r>
            <a:r>
              <a:rPr lang="en-US" sz="2300" b="1">
                <a:latin typeface="Arial Narrow" pitchFamily="34" charset="0"/>
              </a:rPr>
              <a:t>transferred</a:t>
            </a:r>
            <a:r>
              <a:rPr lang="en-US" sz="2300">
                <a:latin typeface="Arial Narrow" pitchFamily="34" charset="0"/>
              </a:rPr>
              <a:t> from place </a:t>
            </a:r>
          </a:p>
          <a:p>
            <a:pPr lvl="0"/>
            <a:r>
              <a:rPr lang="en-US" sz="2300">
                <a:latin typeface="Arial Narrow" pitchFamily="34" charset="0"/>
              </a:rPr>
              <a:t>                to place without physical movement of material from one place to another.</a:t>
            </a:r>
            <a:endParaRPr lang="en-US" sz="2300" dirty="0">
              <a:latin typeface="Arial Narrow" pitchFamily="34" charset="0"/>
            </a:endParaRPr>
          </a:p>
        </p:txBody>
      </p:sp>
      <p:sp>
        <p:nvSpPr>
          <p:cNvPr id="50" name="TextBox 49"/>
          <p:cNvSpPr txBox="1"/>
          <p:nvPr/>
        </p:nvSpPr>
        <p:spPr>
          <a:xfrm>
            <a:off x="0" y="1412776"/>
            <a:ext cx="9144000" cy="3631763"/>
          </a:xfrm>
          <a:prstGeom prst="rect">
            <a:avLst/>
          </a:prstGeom>
          <a:noFill/>
        </p:spPr>
        <p:txBody>
          <a:bodyPr wrap="square" rtlCol="0">
            <a:spAutoFit/>
          </a:bodyPr>
          <a:lstStyle/>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dirty="0">
              <a:latin typeface="Arial Narrow" pitchFamily="34" charset="0"/>
            </a:endParaRPr>
          </a:p>
        </p:txBody>
      </p:sp>
      <p:sp>
        <p:nvSpPr>
          <p:cNvPr id="56" name="TextBox 55"/>
          <p:cNvSpPr txBox="1"/>
          <p:nvPr/>
        </p:nvSpPr>
        <p:spPr>
          <a:xfrm>
            <a:off x="7380312" y="1340768"/>
            <a:ext cx="1547664" cy="553998"/>
          </a:xfrm>
          <a:prstGeom prst="rect">
            <a:avLst/>
          </a:prstGeom>
          <a:noFill/>
        </p:spPr>
        <p:txBody>
          <a:bodyPr wrap="square" rtlCol="0">
            <a:spAutoFit/>
          </a:bodyPr>
          <a:lstStyle/>
          <a:p>
            <a:r>
              <a:rPr lang="en-CA" sz="1500">
                <a:latin typeface="Arial Narrow" pitchFamily="34" charset="0"/>
              </a:rPr>
              <a:t>Particles in </a:t>
            </a:r>
          </a:p>
          <a:p>
            <a:r>
              <a:rPr lang="en-CA" sz="1500">
                <a:latin typeface="Arial Narrow" pitchFamily="34" charset="0"/>
              </a:rPr>
              <a:t>surface of H</a:t>
            </a:r>
            <a:r>
              <a:rPr lang="en-CA" sz="1500" baseline="-25000">
                <a:latin typeface="Arial Narrow" pitchFamily="34" charset="0"/>
              </a:rPr>
              <a:t>2</a:t>
            </a:r>
            <a:r>
              <a:rPr lang="en-CA" sz="1500">
                <a:latin typeface="Arial Narrow" pitchFamily="34" charset="0"/>
              </a:rPr>
              <a:t>O</a:t>
            </a:r>
            <a:endParaRPr lang="en-CA" sz="1500" dirty="0">
              <a:latin typeface="Arial Narrow" pitchFamily="34" charset="0"/>
            </a:endParaRPr>
          </a:p>
        </p:txBody>
      </p:sp>
      <p:sp>
        <p:nvSpPr>
          <p:cNvPr id="57" name="Circular Arrow 56"/>
          <p:cNvSpPr/>
          <p:nvPr/>
        </p:nvSpPr>
        <p:spPr>
          <a:xfrm rot="5400000">
            <a:off x="8365573" y="1723659"/>
            <a:ext cx="488082" cy="442381"/>
          </a:xfrm>
          <a:prstGeom prst="circularArrow">
            <a:avLst>
              <a:gd name="adj1" fmla="val 5940"/>
              <a:gd name="adj2" fmla="val 1644925"/>
              <a:gd name="adj3" fmla="val 19409853"/>
              <a:gd name="adj4" fmla="val 10800000"/>
              <a:gd name="adj5" fmla="val 12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TextBox 51"/>
          <p:cNvSpPr txBox="1"/>
          <p:nvPr/>
        </p:nvSpPr>
        <p:spPr>
          <a:xfrm>
            <a:off x="2411760" y="1412776"/>
            <a:ext cx="6732240" cy="1508105"/>
          </a:xfrm>
          <a:prstGeom prst="rect">
            <a:avLst/>
          </a:prstGeom>
          <a:solidFill>
            <a:schemeClr val="bg1"/>
          </a:solidFill>
        </p:spPr>
        <p:txBody>
          <a:bodyPr wrap="square" rtlCol="0">
            <a:spAutoFit/>
          </a:bodyPr>
          <a:lstStyle/>
          <a:p>
            <a:endParaRPr lang="en-CA" sz="2300">
              <a:latin typeface="Arial Narrow" pitchFamily="34" charset="0"/>
            </a:endParaRPr>
          </a:p>
          <a:p>
            <a:endParaRPr lang="en-CA" sz="2300">
              <a:latin typeface="Arial Narrow" pitchFamily="34" charset="0"/>
            </a:endParaRPr>
          </a:p>
          <a:p>
            <a:endParaRPr lang="en-CA" sz="2300">
              <a:latin typeface="Arial Narrow" pitchFamily="34" charset="0"/>
            </a:endParaRPr>
          </a:p>
          <a:p>
            <a:endParaRPr lang="en-CA" sz="2300" dirty="0">
              <a:latin typeface="Arial Narrow" pitchFamily="34" charset="0"/>
            </a:endParaRPr>
          </a:p>
        </p:txBody>
      </p:sp>
      <p:pic>
        <p:nvPicPr>
          <p:cNvPr id="140" name="Shape 140"/>
          <p:cNvPicPr preferRelativeResize="0"/>
          <p:nvPr/>
        </p:nvPicPr>
        <p:blipFill>
          <a:blip r:embed="rId9">
            <a:alphaModFix/>
          </a:blip>
          <a:stretch>
            <a:fillRect/>
          </a:stretch>
        </p:blipFill>
        <p:spPr>
          <a:xfrm>
            <a:off x="2771800" y="1412776"/>
            <a:ext cx="5940152" cy="1656184"/>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fill="hold"/>
                                        <p:tgtEl>
                                          <p:spTgt spid="139"/>
                                        </p:tgtEl>
                                        <p:attrNameLst>
                                          <p:attrName>ppt_x</p:attrName>
                                        </p:attrNameLst>
                                      </p:cBhvr>
                                      <p:tavLst>
                                        <p:tav tm="0">
                                          <p:val>
                                            <p:strVal val="1+#ppt_w/2"/>
                                          </p:val>
                                        </p:tav>
                                        <p:tav tm="100000">
                                          <p:val>
                                            <p:strVal val="#ppt_x"/>
                                          </p:val>
                                        </p:tav>
                                      </p:tavLst>
                                    </p:anim>
                                    <p:anim calcmode="lin" valueType="num">
                                      <p:cBhvr additive="base">
                                        <p:cTn id="8" dur="500" fill="hold"/>
                                        <p:tgtEl>
                                          <p:spTgt spid="1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0-#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fade">
                                      <p:cBhvr>
                                        <p:cTn id="17" dur="500"/>
                                        <p:tgtEl>
                                          <p:spTgt spid="49157"/>
                                        </p:tgtEl>
                                      </p:cBhvr>
                                    </p:animEffect>
                                  </p:childTnLst>
                                </p:cTn>
                              </p:par>
                              <p:par>
                                <p:cTn id="18" presetID="10" presetClass="exit" presetSubtype="0" fill="hold" grpId="0"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49154"/>
                                        </p:tgtEl>
                                        <p:attrNameLst>
                                          <p:attrName>style.visibility</p:attrName>
                                        </p:attrNameLst>
                                      </p:cBhvr>
                                      <p:to>
                                        <p:strVal val="visible"/>
                                      </p:to>
                                    </p:set>
                                    <p:animEffect transition="in" filter="fade">
                                      <p:cBhvr>
                                        <p:cTn id="37" dur="500"/>
                                        <p:tgtEl>
                                          <p:spTgt spid="49154"/>
                                        </p:tgtEl>
                                      </p:cBhvr>
                                    </p:animEffect>
                                  </p:childTnLst>
                                </p:cTn>
                              </p:par>
                              <p:par>
                                <p:cTn id="38" presetID="10" presetClass="exit" presetSubtype="0" fill="hold" nodeType="withEffect">
                                  <p:stCondLst>
                                    <p:cond delay="0"/>
                                  </p:stCondLst>
                                  <p:childTnLst>
                                    <p:animEffect transition="out" filter="fade">
                                      <p:cBhvr>
                                        <p:cTn id="39" dur="500"/>
                                        <p:tgtEl>
                                          <p:spTgt spid="49157"/>
                                        </p:tgtEl>
                                      </p:cBhvr>
                                    </p:animEffect>
                                    <p:set>
                                      <p:cBhvr>
                                        <p:cTn id="40" dur="1" fill="hold">
                                          <p:stCondLst>
                                            <p:cond delay="499"/>
                                          </p:stCondLst>
                                        </p:cTn>
                                        <p:tgtEl>
                                          <p:spTgt spid="4915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childTnLst>
                                </p:cTn>
                              </p:par>
                              <p:par>
                                <p:cTn id="46" presetID="10" presetClass="exit" presetSubtype="0" fill="hold" nodeType="withEffect">
                                  <p:stCondLst>
                                    <p:cond delay="0"/>
                                  </p:stCondLst>
                                  <p:childTnLst>
                                    <p:animEffect transition="out" filter="fade">
                                      <p:cBhvr>
                                        <p:cTn id="47" dur="500"/>
                                        <p:tgtEl>
                                          <p:spTgt spid="49154"/>
                                        </p:tgtEl>
                                      </p:cBhvr>
                                    </p:animEffect>
                                    <p:set>
                                      <p:cBhvr>
                                        <p:cTn id="48" dur="1" fill="hold">
                                          <p:stCondLst>
                                            <p:cond delay="499"/>
                                          </p:stCondLst>
                                        </p:cTn>
                                        <p:tgtEl>
                                          <p:spTgt spid="4915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40"/>
                                        </p:tgtEl>
                                      </p:cBhvr>
                                    </p:animEffect>
                                    <p:set>
                                      <p:cBhvr>
                                        <p:cTn id="51" dur="1" fill="hold">
                                          <p:stCondLst>
                                            <p:cond delay="499"/>
                                          </p:stCondLst>
                                        </p:cTn>
                                        <p:tgtEl>
                                          <p:spTgt spid="140"/>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5058"/>
                                        </p:tgtEl>
                                        <p:attrNameLst>
                                          <p:attrName>style.visibility</p:attrName>
                                        </p:attrNameLst>
                                      </p:cBhvr>
                                      <p:to>
                                        <p:strVal val="visible"/>
                                      </p:to>
                                    </p:set>
                                    <p:anim calcmode="lin" valueType="num">
                                      <p:cBhvr additive="base">
                                        <p:cTn id="54" dur="1000" fill="hold"/>
                                        <p:tgtEl>
                                          <p:spTgt spid="45058"/>
                                        </p:tgtEl>
                                        <p:attrNameLst>
                                          <p:attrName>ppt_x</p:attrName>
                                        </p:attrNameLst>
                                      </p:cBhvr>
                                      <p:tavLst>
                                        <p:tav tm="0">
                                          <p:val>
                                            <p:strVal val="#ppt_x"/>
                                          </p:val>
                                        </p:tav>
                                        <p:tav tm="100000">
                                          <p:val>
                                            <p:strVal val="#ppt_x"/>
                                          </p:val>
                                        </p:tav>
                                      </p:tavLst>
                                    </p:anim>
                                    <p:anim calcmode="lin" valueType="num">
                                      <p:cBhvr additive="base">
                                        <p:cTn id="55" dur="1000" fill="hold"/>
                                        <p:tgtEl>
                                          <p:spTgt spid="4505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1+#ppt_h/2"/>
                                          </p:val>
                                        </p:tav>
                                        <p:tav tm="100000">
                                          <p:val>
                                            <p:strVal val="#ppt_y"/>
                                          </p:val>
                                        </p:tav>
                                      </p:tavLst>
                                    </p:anim>
                                  </p:childTnLst>
                                </p:cTn>
                              </p:par>
                              <p:par>
                                <p:cTn id="62" presetID="10" presetClass="exit" presetSubtype="0" fill="hold" nodeType="with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5058"/>
                                        </p:tgtEl>
                                      </p:cBhvr>
                                    </p:animEffect>
                                    <p:set>
                                      <p:cBhvr>
                                        <p:cTn id="67" dur="1" fill="hold">
                                          <p:stCondLst>
                                            <p:cond delay="499"/>
                                          </p:stCondLst>
                                        </p:cTn>
                                        <p:tgtEl>
                                          <p:spTgt spid="45058"/>
                                        </p:tgtEl>
                                        <p:attrNameLst>
                                          <p:attrName>style.visibility</p:attrName>
                                        </p:attrNameLst>
                                      </p:cBhvr>
                                      <p:to>
                                        <p:strVal val="hidden"/>
                                      </p:to>
                                    </p:set>
                                  </p:childTnLst>
                                </p:cTn>
                              </p:par>
                              <p:par>
                                <p:cTn id="68" presetID="2" presetClass="entr" presetSubtype="4" fill="hold" nodeType="withEffect">
                                  <p:stCondLst>
                                    <p:cond delay="0"/>
                                  </p:stCondLst>
                                  <p:childTnLst>
                                    <p:set>
                                      <p:cBhvr>
                                        <p:cTn id="69" dur="1" fill="hold">
                                          <p:stCondLst>
                                            <p:cond delay="0"/>
                                          </p:stCondLst>
                                        </p:cTn>
                                        <p:tgtEl>
                                          <p:spTgt spid="141"/>
                                        </p:tgtEl>
                                        <p:attrNameLst>
                                          <p:attrName>style.visibility</p:attrName>
                                        </p:attrNameLst>
                                      </p:cBhvr>
                                      <p:to>
                                        <p:strVal val="visible"/>
                                      </p:to>
                                    </p:set>
                                    <p:anim calcmode="lin" valueType="num">
                                      <p:cBhvr additive="base">
                                        <p:cTn id="70" dur="500" fill="hold"/>
                                        <p:tgtEl>
                                          <p:spTgt spid="141"/>
                                        </p:tgtEl>
                                        <p:attrNameLst>
                                          <p:attrName>ppt_x</p:attrName>
                                        </p:attrNameLst>
                                      </p:cBhvr>
                                      <p:tavLst>
                                        <p:tav tm="0">
                                          <p:val>
                                            <p:strVal val="#ppt_x"/>
                                          </p:val>
                                        </p:tav>
                                        <p:tav tm="100000">
                                          <p:val>
                                            <p:strVal val="#ppt_x"/>
                                          </p:val>
                                        </p:tav>
                                      </p:tavLst>
                                    </p:anim>
                                    <p:anim calcmode="lin" valueType="num">
                                      <p:cBhvr additive="base">
                                        <p:cTn id="7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8" grpId="0"/>
      <p:bldP spid="49" grpId="0"/>
      <p:bldP spid="52" grpId="0" animBg="1"/>
      <p:bldP spid="5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44033" name="Picture 1"/>
          <p:cNvPicPr>
            <a:picLocks noChangeAspect="1" noChangeArrowheads="1"/>
          </p:cNvPicPr>
          <p:nvPr/>
        </p:nvPicPr>
        <p:blipFill>
          <a:blip r:embed="rId3"/>
          <a:srcRect/>
          <a:stretch>
            <a:fillRect/>
          </a:stretch>
        </p:blipFill>
        <p:spPr bwMode="auto">
          <a:xfrm>
            <a:off x="4067944" y="1124744"/>
            <a:ext cx="5076056" cy="3358007"/>
          </a:xfrm>
          <a:prstGeom prst="rect">
            <a:avLst/>
          </a:prstGeom>
          <a:noFill/>
          <a:ln w="9525">
            <a:noFill/>
            <a:miter lim="800000"/>
            <a:headEnd/>
            <a:tailEnd/>
          </a:ln>
          <a:effectLst/>
        </p:spPr>
      </p:pic>
      <p:pic>
        <p:nvPicPr>
          <p:cNvPr id="149" name="Shape 149"/>
          <p:cNvPicPr preferRelativeResize="0"/>
          <p:nvPr/>
        </p:nvPicPr>
        <p:blipFill rotWithShape="1">
          <a:blip r:embed="rId4">
            <a:alphaModFix/>
          </a:blip>
          <a:srcRect b="2506"/>
          <a:stretch/>
        </p:blipFill>
        <p:spPr>
          <a:xfrm>
            <a:off x="2559601" y="1052736"/>
            <a:ext cx="6584399" cy="5412000"/>
          </a:xfrm>
          <a:prstGeom prst="rect">
            <a:avLst/>
          </a:prstGeom>
          <a:noFill/>
          <a:ln>
            <a:noFill/>
          </a:ln>
        </p:spPr>
      </p:pic>
      <p:sp>
        <p:nvSpPr>
          <p:cNvPr id="150" name="Shape 150"/>
          <p:cNvSpPr txBox="1">
            <a:spLocks noGrp="1"/>
          </p:cNvSpPr>
          <p:nvPr>
            <p:ph type="title" idx="4294967295"/>
          </p:nvPr>
        </p:nvSpPr>
        <p:spPr>
          <a:xfrm>
            <a:off x="127000" y="106350"/>
            <a:ext cx="8229600" cy="431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1" dirty="0">
                <a:solidFill>
                  <a:schemeClr val="lt1"/>
                </a:solidFill>
              </a:rPr>
              <a:t>Consider ripples (waves) on a pond...</a:t>
            </a:r>
          </a:p>
        </p:txBody>
      </p:sp>
      <p:sp>
        <p:nvSpPr>
          <p:cNvPr id="151" name="Shape 151"/>
          <p:cNvSpPr txBox="1"/>
          <p:nvPr/>
        </p:nvSpPr>
        <p:spPr>
          <a:xfrm>
            <a:off x="-77800" y="622200"/>
            <a:ext cx="9221999" cy="518999"/>
          </a:xfrm>
          <a:prstGeom prst="rect">
            <a:avLst/>
          </a:prstGeom>
          <a:noFill/>
          <a:ln>
            <a:noFill/>
          </a:ln>
        </p:spPr>
        <p:txBody>
          <a:bodyPr lIns="91425" tIns="45700" rIns="91425" bIns="45700" anchor="t" anchorCtr="0">
            <a:noAutofit/>
          </a:bodyPr>
          <a:lstStyle/>
          <a:p>
            <a:pPr marL="457200" marR="0" lvl="0" indent="-381000" algn="l" rtl="0">
              <a:lnSpc>
                <a:spcPct val="100000"/>
              </a:lnSpc>
              <a:spcBef>
                <a:spcPts val="0"/>
              </a:spcBef>
              <a:spcAft>
                <a:spcPts val="0"/>
              </a:spcAft>
              <a:buClr>
                <a:schemeClr val="dk1"/>
              </a:buClr>
              <a:buSzPct val="100000"/>
            </a:pPr>
            <a:r>
              <a:rPr lang="en-US" sz="2300" u="sng" dirty="0">
                <a:solidFill>
                  <a:schemeClr val="dk1"/>
                </a:solidFill>
              </a:rPr>
              <a:t>Initially</a:t>
            </a:r>
            <a:r>
              <a:rPr lang="en-US" sz="2300" dirty="0">
                <a:solidFill>
                  <a:schemeClr val="dk1"/>
                </a:solidFill>
              </a:rPr>
              <a:t> the surface is flat - particles of H</a:t>
            </a:r>
            <a:r>
              <a:rPr lang="en-US" sz="2300" baseline="-25000" dirty="0">
                <a:solidFill>
                  <a:schemeClr val="dk1"/>
                </a:solidFill>
              </a:rPr>
              <a:t>2</a:t>
            </a:r>
            <a:r>
              <a:rPr lang="en-US" sz="2300" dirty="0">
                <a:solidFill>
                  <a:schemeClr val="dk1"/>
                </a:solidFill>
              </a:rPr>
              <a:t>O undisturbed </a:t>
            </a:r>
            <a:r>
              <a:rPr lang="en-US" sz="2000" b="1" dirty="0">
                <a:solidFill>
                  <a:schemeClr val="dk1"/>
                </a:solidFill>
              </a:rPr>
              <a:t>(also twig)</a:t>
            </a:r>
          </a:p>
        </p:txBody>
      </p:sp>
      <p:sp>
        <p:nvSpPr>
          <p:cNvPr id="153" name="Shape 153"/>
          <p:cNvSpPr txBox="1"/>
          <p:nvPr/>
        </p:nvSpPr>
        <p:spPr>
          <a:xfrm>
            <a:off x="0" y="1124744"/>
            <a:ext cx="3203848" cy="3024336"/>
          </a:xfrm>
          <a:prstGeom prst="rect">
            <a:avLst/>
          </a:prstGeom>
          <a:noFill/>
          <a:ln>
            <a:noFill/>
          </a:ln>
        </p:spPr>
        <p:txBody>
          <a:bodyPr lIns="91425" tIns="91425" rIns="91425" bIns="91425" anchor="t" anchorCtr="0">
            <a:noAutofit/>
          </a:bodyPr>
          <a:lstStyle/>
          <a:p>
            <a:pPr marL="457200" lvl="0" indent="-381000">
              <a:spcBef>
                <a:spcPts val="0"/>
              </a:spcBef>
              <a:buSzPct val="100000"/>
              <a:buChar char="-"/>
            </a:pPr>
            <a:r>
              <a:rPr lang="en-US" sz="2400" dirty="0"/>
              <a:t>Rock thrown in disturbs particles of H</a:t>
            </a:r>
            <a:r>
              <a:rPr lang="en-US" sz="2400" baseline="-25000" dirty="0"/>
              <a:t>2</a:t>
            </a:r>
            <a:r>
              <a:rPr lang="en-US" sz="2400" dirty="0"/>
              <a:t>O adding energy to them</a:t>
            </a:r>
          </a:p>
          <a:p>
            <a:pPr marL="457200" lvl="0" indent="-381000">
              <a:spcBef>
                <a:spcPts val="0"/>
              </a:spcBef>
              <a:buSzPct val="100000"/>
            </a:pPr>
            <a:r>
              <a:rPr lang="en-US" sz="1000" dirty="0"/>
              <a:t> </a:t>
            </a:r>
          </a:p>
          <a:p>
            <a:pPr marL="457200" lvl="0" indent="-381000">
              <a:spcBef>
                <a:spcPts val="0"/>
              </a:spcBef>
              <a:buSzPct val="100000"/>
              <a:buChar char="-"/>
            </a:pPr>
            <a:r>
              <a:rPr lang="en-US" sz="2400" dirty="0" err="1"/>
              <a:t>Bc</a:t>
            </a:r>
            <a:r>
              <a:rPr lang="en-US" sz="2400" dirty="0"/>
              <a:t> of attract. </a:t>
            </a:r>
          </a:p>
          <a:p>
            <a:pPr marL="457200" lvl="0" indent="-381000">
              <a:spcBef>
                <a:spcPts val="0"/>
              </a:spcBef>
              <a:buSzPct val="100000"/>
            </a:pPr>
            <a:r>
              <a:rPr lang="en-US" sz="2400" dirty="0"/>
              <a:t>     </a:t>
            </a:r>
            <a:r>
              <a:rPr lang="en-US" sz="2400" dirty="0" err="1"/>
              <a:t>btwn</a:t>
            </a:r>
            <a:r>
              <a:rPr lang="en-US" sz="2400" dirty="0"/>
              <a:t> particles, ripples/waves form</a:t>
            </a:r>
          </a:p>
        </p:txBody>
      </p:sp>
      <p:sp>
        <p:nvSpPr>
          <p:cNvPr id="7" name="Shape 152"/>
          <p:cNvSpPr txBox="1"/>
          <p:nvPr/>
        </p:nvSpPr>
        <p:spPr>
          <a:xfrm>
            <a:off x="0" y="4509120"/>
            <a:ext cx="5724128" cy="2348880"/>
          </a:xfrm>
          <a:prstGeom prst="rect">
            <a:avLst/>
          </a:prstGeom>
          <a:solidFill>
            <a:schemeClr val="bg1"/>
          </a:solidFill>
          <a:ln>
            <a:noFill/>
          </a:ln>
        </p:spPr>
        <p:txBody>
          <a:bodyPr lIns="91425" tIns="45700" rIns="91425" bIns="45700" anchor="t" anchorCtr="0">
            <a:noAutofit/>
          </a:bodyPr>
          <a:lstStyle/>
          <a:p>
            <a:pPr marL="457200" marR="0" lvl="0" indent="-381000" algn="l" rtl="0">
              <a:lnSpc>
                <a:spcPct val="100000"/>
              </a:lnSpc>
              <a:spcBef>
                <a:spcPts val="0"/>
              </a:spcBef>
              <a:spcAft>
                <a:spcPts val="0"/>
              </a:spcAft>
              <a:buClr>
                <a:schemeClr val="dk1"/>
              </a:buClr>
              <a:buSzPct val="100000"/>
            </a:pPr>
            <a:r>
              <a:rPr lang="en-US" sz="2400" i="0" u="none" dirty="0">
                <a:solidFill>
                  <a:schemeClr val="dk1"/>
                </a:solidFill>
                <a:latin typeface="Arial"/>
                <a:ea typeface="Arial"/>
                <a:cs typeface="Arial"/>
                <a:sym typeface="Arial"/>
              </a:rPr>
              <a:t>-Water parti</a:t>
            </a:r>
            <a:r>
              <a:rPr lang="en-US" sz="2400" dirty="0">
                <a:solidFill>
                  <a:schemeClr val="dk1"/>
                </a:solidFill>
              </a:rPr>
              <a:t>cles (+ twig) </a:t>
            </a:r>
          </a:p>
          <a:p>
            <a:pPr marR="0" lvl="0" algn="l" rtl="0">
              <a:lnSpc>
                <a:spcPct val="100000"/>
              </a:lnSpc>
              <a:spcBef>
                <a:spcPts val="0"/>
              </a:spcBef>
              <a:spcAft>
                <a:spcPts val="0"/>
              </a:spcAft>
              <a:buNone/>
            </a:pPr>
            <a:r>
              <a:rPr lang="en-US" sz="2400" dirty="0">
                <a:solidFill>
                  <a:schemeClr val="dk1"/>
                </a:solidFill>
              </a:rPr>
              <a:t>     </a:t>
            </a:r>
            <a:r>
              <a:rPr lang="en-US" sz="2400" i="0" u="none" dirty="0">
                <a:solidFill>
                  <a:schemeClr val="dk1"/>
                </a:solidFill>
                <a:latin typeface="Arial"/>
                <a:ea typeface="Arial"/>
                <a:cs typeface="Arial"/>
                <a:sym typeface="Arial"/>
              </a:rPr>
              <a:t>just moves up </a:t>
            </a:r>
            <a:r>
              <a:rPr lang="en-US" sz="2400" i="0" u="none">
                <a:solidFill>
                  <a:schemeClr val="dk1"/>
                </a:solidFill>
                <a:latin typeface="Arial"/>
                <a:ea typeface="Arial"/>
                <a:cs typeface="Arial"/>
                <a:sym typeface="Arial"/>
              </a:rPr>
              <a:t>and down,    </a:t>
            </a:r>
            <a:endParaRPr lang="en-US" sz="2400" i="0" u="none" dirty="0">
              <a:solidFill>
                <a:schemeClr val="dk1"/>
              </a:solidFill>
              <a:latin typeface="Arial"/>
              <a:ea typeface="Arial"/>
              <a:cs typeface="Arial"/>
              <a:sym typeface="Arial"/>
            </a:endParaRPr>
          </a:p>
          <a:p>
            <a:pPr marR="0" lvl="0" algn="l" rtl="0">
              <a:lnSpc>
                <a:spcPct val="100000"/>
              </a:lnSpc>
              <a:spcBef>
                <a:spcPts val="0"/>
              </a:spcBef>
              <a:spcAft>
                <a:spcPts val="0"/>
              </a:spcAft>
              <a:buNone/>
            </a:pPr>
            <a:r>
              <a:rPr lang="en-US" sz="2400" dirty="0">
                <a:solidFill>
                  <a:schemeClr val="dk1"/>
                </a:solidFill>
              </a:rPr>
              <a:t>     </a:t>
            </a:r>
            <a:r>
              <a:rPr lang="en-US" sz="2400" i="0" u="none" dirty="0">
                <a:solidFill>
                  <a:schemeClr val="dk1"/>
                </a:solidFill>
                <a:latin typeface="Arial"/>
                <a:ea typeface="Arial"/>
                <a:cs typeface="Arial"/>
                <a:sym typeface="Arial"/>
              </a:rPr>
              <a:t>transferring energy one to the </a:t>
            </a:r>
          </a:p>
          <a:p>
            <a:pPr marR="0" lvl="0" algn="l" rtl="0">
              <a:lnSpc>
                <a:spcPct val="100000"/>
              </a:lnSpc>
              <a:spcBef>
                <a:spcPts val="0"/>
              </a:spcBef>
              <a:spcAft>
                <a:spcPts val="0"/>
              </a:spcAft>
              <a:buNone/>
            </a:pPr>
            <a:r>
              <a:rPr lang="en-US" sz="2400" dirty="0">
                <a:solidFill>
                  <a:schemeClr val="dk1"/>
                </a:solidFill>
              </a:rPr>
              <a:t>     </a:t>
            </a:r>
            <a:r>
              <a:rPr lang="en-US" sz="2400" i="0" u="none" dirty="0">
                <a:solidFill>
                  <a:schemeClr val="dk1"/>
                </a:solidFill>
                <a:latin typeface="Arial"/>
                <a:ea typeface="Arial"/>
                <a:cs typeface="Arial"/>
                <a:sym typeface="Arial"/>
              </a:rPr>
              <a:t>next by m</a:t>
            </a:r>
            <a:r>
              <a:rPr lang="en-US" sz="2400" dirty="0">
                <a:solidFill>
                  <a:schemeClr val="dk1"/>
                </a:solidFill>
              </a:rPr>
              <a:t>eans of intermolecular </a:t>
            </a:r>
          </a:p>
          <a:p>
            <a:pPr marR="0" lvl="0" algn="l" rtl="0">
              <a:lnSpc>
                <a:spcPct val="100000"/>
              </a:lnSpc>
              <a:spcBef>
                <a:spcPts val="0"/>
              </a:spcBef>
              <a:spcAft>
                <a:spcPts val="0"/>
              </a:spcAft>
              <a:buNone/>
            </a:pPr>
            <a:r>
              <a:rPr lang="en-US" sz="2400" dirty="0">
                <a:solidFill>
                  <a:schemeClr val="dk1"/>
                </a:solidFill>
              </a:rPr>
              <a:t>     forces</a:t>
            </a:r>
            <a:r>
              <a:rPr lang="en-US" sz="2400" i="0" u="none" dirty="0">
                <a:solidFill>
                  <a:schemeClr val="dk1"/>
                </a:solidFill>
                <a:latin typeface="Arial"/>
                <a:ea typeface="Arial"/>
                <a:cs typeface="Arial"/>
                <a:sym typeface="Arial"/>
              </a:rPr>
              <a:t>. Twig </a:t>
            </a:r>
            <a:r>
              <a:rPr lang="en-US" sz="2400" i="0" u="none">
                <a:solidFill>
                  <a:schemeClr val="dk1"/>
                </a:solidFill>
                <a:latin typeface="Arial"/>
                <a:ea typeface="Arial"/>
                <a:cs typeface="Arial"/>
                <a:sym typeface="Arial"/>
              </a:rPr>
              <a:t>bobs (like particles, </a:t>
            </a:r>
          </a:p>
          <a:p>
            <a:pPr marR="0" lvl="0" algn="l" rtl="0">
              <a:lnSpc>
                <a:spcPts val="2700"/>
              </a:lnSpc>
              <a:spcBef>
                <a:spcPts val="0"/>
              </a:spcBef>
              <a:spcAft>
                <a:spcPts val="0"/>
              </a:spcAft>
              <a:buNone/>
            </a:pPr>
            <a:r>
              <a:rPr lang="en-US" sz="2400">
                <a:solidFill>
                  <a:schemeClr val="dk1"/>
                </a:solidFill>
              </a:rPr>
              <a:t>     no relocation)</a:t>
            </a:r>
            <a:r>
              <a:rPr lang="en-US" sz="2400">
                <a:solidFill>
                  <a:schemeClr val="dk1"/>
                </a:solidFill>
                <a:sym typeface="Wingdings" pitchFamily="2" charset="2"/>
              </a:rPr>
              <a:t></a:t>
            </a:r>
            <a:endParaRPr lang="en-US" sz="2400" dirty="0">
              <a:solidFill>
                <a:srgbClr val="0000FF"/>
              </a:solidFill>
            </a:endParaRPr>
          </a:p>
        </p:txBody>
      </p:sp>
      <p:grpSp>
        <p:nvGrpSpPr>
          <p:cNvPr id="8" name="Group 7"/>
          <p:cNvGrpSpPr/>
          <p:nvPr/>
        </p:nvGrpSpPr>
        <p:grpSpPr>
          <a:xfrm>
            <a:off x="4716016" y="4797152"/>
            <a:ext cx="1152128" cy="1368152"/>
            <a:chOff x="5148064" y="5013176"/>
            <a:chExt cx="720080" cy="1080120"/>
          </a:xfrm>
        </p:grpSpPr>
        <p:cxnSp>
          <p:nvCxnSpPr>
            <p:cNvPr id="9" name="Straight Arrow Connector 8"/>
            <p:cNvCxnSpPr/>
            <p:nvPr/>
          </p:nvCxnSpPr>
          <p:spPr>
            <a:xfrm flipV="1">
              <a:off x="5148064" y="5013176"/>
              <a:ext cx="720080" cy="648072"/>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292080" y="5589240"/>
              <a:ext cx="576064" cy="288032"/>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64088" y="6021288"/>
              <a:ext cx="504056" cy="72008"/>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5436096" y="4077072"/>
            <a:ext cx="648072" cy="307777"/>
          </a:xfrm>
          <a:prstGeom prst="rect">
            <a:avLst/>
          </a:prstGeom>
          <a:noFill/>
        </p:spPr>
        <p:txBody>
          <a:bodyPr wrap="square" rtlCol="0">
            <a:spAutoFit/>
          </a:bodyPr>
          <a:lstStyle/>
          <a:p>
            <a:r>
              <a:rPr lang="en-CA" dirty="0"/>
              <a:t>t = 0s</a:t>
            </a:r>
          </a:p>
        </p:txBody>
      </p:sp>
      <p:sp>
        <p:nvSpPr>
          <p:cNvPr id="13" name="TextBox 12"/>
          <p:cNvSpPr txBox="1"/>
          <p:nvPr/>
        </p:nvSpPr>
        <p:spPr>
          <a:xfrm>
            <a:off x="8460432" y="4653136"/>
            <a:ext cx="683568" cy="1600438"/>
          </a:xfrm>
          <a:prstGeom prst="rect">
            <a:avLst/>
          </a:prstGeom>
          <a:noFill/>
        </p:spPr>
        <p:txBody>
          <a:bodyPr wrap="square" rtlCol="0">
            <a:spAutoFit/>
          </a:bodyPr>
          <a:lstStyle/>
          <a:p>
            <a:r>
              <a:rPr lang="en-CA" dirty="0"/>
              <a:t>t = 1s</a:t>
            </a:r>
          </a:p>
          <a:p>
            <a:endParaRPr lang="en-CA" dirty="0"/>
          </a:p>
          <a:p>
            <a:endParaRPr lang="en-CA" dirty="0"/>
          </a:p>
          <a:p>
            <a:r>
              <a:rPr lang="en-CA" dirty="0"/>
              <a:t>t = 2s</a:t>
            </a:r>
          </a:p>
          <a:p>
            <a:endParaRPr lang="en-CA" dirty="0"/>
          </a:p>
          <a:p>
            <a:endParaRPr lang="en-CA" dirty="0"/>
          </a:p>
          <a:p>
            <a:r>
              <a:rPr lang="en-CA" dirty="0"/>
              <a:t>t = 3s</a:t>
            </a:r>
          </a:p>
        </p:txBody>
      </p:sp>
      <p:grpSp>
        <p:nvGrpSpPr>
          <p:cNvPr id="36" name="Group 35"/>
          <p:cNvGrpSpPr/>
          <p:nvPr/>
        </p:nvGrpSpPr>
        <p:grpSpPr>
          <a:xfrm>
            <a:off x="8106091" y="824797"/>
            <a:ext cx="821885" cy="2964243"/>
            <a:chOff x="8106091" y="824797"/>
            <a:chExt cx="821885" cy="2964243"/>
          </a:xfrm>
        </p:grpSpPr>
        <p:sp>
          <p:nvSpPr>
            <p:cNvPr id="15" name="Arc 14"/>
            <p:cNvSpPr/>
            <p:nvPr/>
          </p:nvSpPr>
          <p:spPr>
            <a:xfrm>
              <a:off x="8460432" y="908720"/>
              <a:ext cx="467544" cy="2880320"/>
            </a:xfrm>
            <a:prstGeom prst="arc">
              <a:avLst>
                <a:gd name="adj1" fmla="val 16200000"/>
                <a:gd name="adj2" fmla="val 52537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Arc 15"/>
            <p:cNvSpPr/>
            <p:nvPr/>
          </p:nvSpPr>
          <p:spPr>
            <a:xfrm rot="11369292" flipH="1">
              <a:off x="8106091" y="824797"/>
              <a:ext cx="733557" cy="1027017"/>
            </a:xfrm>
            <a:prstGeom prst="arc">
              <a:avLst>
                <a:gd name="adj1" fmla="val 16607047"/>
                <a:gd name="adj2" fmla="val 41542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8" name="Straight Connector 17"/>
            <p:cNvCxnSpPr>
              <a:stCxn id="15" idx="2"/>
            </p:cNvCxnSpPr>
            <p:nvPr/>
          </p:nvCxnSpPr>
          <p:spPr>
            <a:xfrm flipH="1" flipV="1">
              <a:off x="8748464" y="3645024"/>
              <a:ext cx="5038" cy="9691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2"/>
            </p:cNvCxnSpPr>
            <p:nvPr/>
          </p:nvCxnSpPr>
          <p:spPr>
            <a:xfrm flipV="1">
              <a:off x="8753502" y="3717032"/>
              <a:ext cx="66970" cy="249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0"/>
            </p:cNvCxnSpPr>
            <p:nvPr/>
          </p:nvCxnSpPr>
          <p:spPr>
            <a:xfrm flipV="1">
              <a:off x="8448804" y="1772816"/>
              <a:ext cx="63250" cy="7502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460432" y="1844824"/>
              <a:ext cx="123630" cy="119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2555776" y="6309321"/>
            <a:ext cx="2880320" cy="461665"/>
          </a:xfrm>
          <a:prstGeom prst="rect">
            <a:avLst/>
          </a:prstGeom>
        </p:spPr>
        <p:txBody>
          <a:bodyPr wrap="square">
            <a:spAutoFit/>
          </a:bodyPr>
          <a:lstStyle/>
          <a:p>
            <a:r>
              <a:rPr lang="en-US" sz="2400">
                <a:solidFill>
                  <a:srgbClr val="0000FF"/>
                </a:solidFill>
                <a:sym typeface="Wingdings" pitchFamily="2" charset="2"/>
              </a:rPr>
              <a:t>think: “arena wave</a:t>
            </a:r>
            <a:r>
              <a:rPr lang="en-US">
                <a:solidFill>
                  <a:srgbClr val="0000FF"/>
                </a:solidFill>
                <a:sym typeface="Wingdings" pitchFamily="2" charset="2"/>
              </a:rPr>
              <a:t>”</a:t>
            </a:r>
            <a:endParaRPr lang="en-CA"/>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500" fill="hold"/>
                                        <p:tgtEl>
                                          <p:spTgt spid="151"/>
                                        </p:tgtEl>
                                        <p:attrNameLst>
                                          <p:attrName>ppt_x</p:attrName>
                                        </p:attrNameLst>
                                      </p:cBhvr>
                                      <p:tavLst>
                                        <p:tav tm="0">
                                          <p:val>
                                            <p:strVal val="0-#ppt_w/2"/>
                                          </p:val>
                                        </p:tav>
                                        <p:tav tm="100000">
                                          <p:val>
                                            <p:strVal val="#ppt_x"/>
                                          </p:val>
                                        </p:tav>
                                      </p:tavLst>
                                    </p:anim>
                                    <p:anim calcmode="lin" valueType="num">
                                      <p:cBhvr additive="base">
                                        <p:cTn id="8" dur="500" fill="hold"/>
                                        <p:tgtEl>
                                          <p:spTgt spid="15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2000"/>
                                        <p:tgtEl>
                                          <p:spTgt spid="36"/>
                                        </p:tgtEl>
                                      </p:cBhvr>
                                    </p:animEffect>
                                  </p:childTnLst>
                                </p:cTn>
                              </p:par>
                              <p:par>
                                <p:cTn id="12" presetID="2" presetClass="entr" presetSubtype="2"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 calcmode="lin" valueType="num">
                                      <p:cBhvr additive="base">
                                        <p:cTn id="14" dur="500" fill="hold"/>
                                        <p:tgtEl>
                                          <p:spTgt spid="149"/>
                                        </p:tgtEl>
                                        <p:attrNameLst>
                                          <p:attrName>ppt_x</p:attrName>
                                        </p:attrNameLst>
                                      </p:cBhvr>
                                      <p:tavLst>
                                        <p:tav tm="0">
                                          <p:val>
                                            <p:strVal val="1+#ppt_w/2"/>
                                          </p:val>
                                        </p:tav>
                                        <p:tav tm="100000">
                                          <p:val>
                                            <p:strVal val="#ppt_x"/>
                                          </p:val>
                                        </p:tav>
                                      </p:tavLst>
                                    </p:anim>
                                    <p:anim calcmode="lin" valueType="num">
                                      <p:cBhvr additive="base">
                                        <p:cTn id="15" dur="500" fill="hold"/>
                                        <p:tgtEl>
                                          <p:spTgt spid="149"/>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9"/>
                                        </p:tgtEl>
                                      </p:cBhvr>
                                    </p:animEffect>
                                    <p:set>
                                      <p:cBhvr>
                                        <p:cTn id="40" dur="1" fill="hold">
                                          <p:stCondLst>
                                            <p:cond delay="499"/>
                                          </p:stCondLst>
                                        </p:cTn>
                                        <p:tgtEl>
                                          <p:spTgt spid="149"/>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53"/>
                                        </p:tgtEl>
                                      </p:cBhvr>
                                    </p:animEffect>
                                    <p:set>
                                      <p:cBhvr>
                                        <p:cTn id="43" dur="1" fill="hold">
                                          <p:stCondLst>
                                            <p:cond delay="499"/>
                                          </p:stCondLst>
                                        </p:cTn>
                                        <p:tgtEl>
                                          <p:spTgt spid="15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51"/>
                                        </p:tgtEl>
                                      </p:cBhvr>
                                    </p:animEffect>
                                    <p:set>
                                      <p:cBhvr>
                                        <p:cTn id="49" dur="1" fill="hold">
                                          <p:stCondLst>
                                            <p:cond delay="499"/>
                                          </p:stCondLst>
                                        </p:cTn>
                                        <p:tgtEl>
                                          <p:spTgt spid="15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44033"/>
                                        </p:tgtEl>
                                        <p:attrNameLst>
                                          <p:attrName>style.visibility</p:attrName>
                                        </p:attrNameLst>
                                      </p:cBhvr>
                                      <p:to>
                                        <p:strVal val="visible"/>
                                      </p:to>
                                    </p:set>
                                    <p:anim calcmode="lin" valueType="num">
                                      <p:cBhvr additive="base">
                                        <p:cTn id="62" dur="500" fill="hold"/>
                                        <p:tgtEl>
                                          <p:spTgt spid="44033"/>
                                        </p:tgtEl>
                                        <p:attrNameLst>
                                          <p:attrName>ppt_x</p:attrName>
                                        </p:attrNameLst>
                                      </p:cBhvr>
                                      <p:tavLst>
                                        <p:tav tm="0">
                                          <p:val>
                                            <p:strVal val="1+#ppt_w/2"/>
                                          </p:val>
                                        </p:tav>
                                        <p:tav tm="100000">
                                          <p:val>
                                            <p:strVal val="#ppt_x"/>
                                          </p:val>
                                        </p:tav>
                                      </p:tavLst>
                                    </p:anim>
                                    <p:anim calcmode="lin" valueType="num">
                                      <p:cBhvr additive="base">
                                        <p:cTn id="63" dur="500" fill="hold"/>
                                        <p:tgtEl>
                                          <p:spTgt spid="44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1" grpId="1"/>
      <p:bldP spid="153" grpId="0"/>
      <p:bldP spid="7" grpId="0" animBg="1"/>
      <p:bldP spid="12" grpId="0"/>
      <p:bldP spid="13" grpId="0"/>
      <p:bldP spid="13" grpId="1"/>
      <p:bldP spid="37" grpId="0"/>
    </p:bldLst>
  </p:timing>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300" dirty="0">
            <a:latin typeface="Arial Narrow" pitchFamily="34" charset="0"/>
          </a:defRPr>
        </a:defPPr>
      </a:lst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2889</TotalTime>
  <Words>2987</Words>
  <Application>Microsoft Office PowerPoint</Application>
  <PresentationFormat>On-screen Show (4:3)</PresentationFormat>
  <Paragraphs>460</Paragraphs>
  <Slides>34</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Arial Narrow</vt:lpstr>
      <vt:lpstr>Calibri</vt:lpstr>
      <vt:lpstr>Wingdings</vt:lpstr>
      <vt:lpstr>1_Blank Presentation</vt:lpstr>
      <vt:lpstr>Blank Presentation</vt:lpstr>
      <vt:lpstr>PowerPoint Presentation</vt:lpstr>
      <vt:lpstr>PowerPoint Presentation</vt:lpstr>
      <vt:lpstr>PowerPoint Presentation</vt:lpstr>
      <vt:lpstr> Information from the Skies</vt:lpstr>
      <vt:lpstr>PowerPoint Presentation</vt:lpstr>
      <vt:lpstr>PowerPoint Presentation</vt:lpstr>
      <vt:lpstr>PowerPoint Presentation</vt:lpstr>
      <vt:lpstr>PowerPoint Presentation</vt:lpstr>
      <vt:lpstr>Consider ripples (waves) on a pond...</vt:lpstr>
      <vt:lpstr>PowerPoint Presentation</vt:lpstr>
      <vt:lpstr>PowerPoint Presentation</vt:lpstr>
      <vt:lpstr>PowerPoint Presentation</vt:lpstr>
      <vt:lpstr>PowerPoint Presentation</vt:lpstr>
      <vt:lpstr>Another Characteristic: the rate at which waves go by...</vt:lpstr>
      <vt:lpstr>PowerPoint Presentation</vt:lpstr>
      <vt:lpstr>Period and Frequency are Related</vt:lpstr>
      <vt:lpstr>PowerPoint Presentation</vt:lpstr>
      <vt:lpstr>PowerPoint Presentation</vt:lpstr>
      <vt:lpstr>How Did Scientist Come to Decide Light is a Wave?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Magnetic and Electric Fields Closely Related</vt:lpstr>
      <vt:lpstr>Magnetic Fields Interact with Electric Fields </vt:lpstr>
      <vt:lpstr>PowerPoint Presentation</vt:lpstr>
      <vt:lpstr> The Electromagnetic Spectrum</vt:lpstr>
      <vt:lpstr>The Electromagnetic Spectrum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and Matter</dc:title>
  <dc:creator>Steve Pellarin</dc:creator>
  <cp:lastModifiedBy>Physics-Yr1B</cp:lastModifiedBy>
  <cp:revision>243</cp:revision>
  <dcterms:modified xsi:type="dcterms:W3CDTF">2020-01-09T22:15:20Z</dcterms:modified>
</cp:coreProperties>
</file>